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m" ContentType="application/vnd.ms-excel.sheet.macroEnabled.12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64" r:id="rId6"/>
  </p:sldMasterIdLst>
  <p:notesMasterIdLst>
    <p:notesMasterId r:id="rId16"/>
  </p:notesMasterIdLst>
  <p:handoutMasterIdLst>
    <p:handoutMasterId r:id="rId17"/>
  </p:handoutMasterIdLst>
  <p:sldIdLst>
    <p:sldId id="257" r:id="rId7"/>
    <p:sldId id="4475" r:id="rId8"/>
    <p:sldId id="4433" r:id="rId9"/>
    <p:sldId id="4429" r:id="rId10"/>
    <p:sldId id="4480" r:id="rId11"/>
    <p:sldId id="4481" r:id="rId12"/>
    <p:sldId id="4461" r:id="rId13"/>
    <p:sldId id="4438" r:id="rId14"/>
    <p:sldId id="44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68B6628-71CF-A351-502A-805F160CC192}" name="Urban, Lisa Dawn" initials="UD" userId="S::ldu2@psu.edu::234782d2-3024-4122-a801-6af3bcaa0aeb" providerId="AD"/>
  <p188:author id="{9075B533-61D7-E0D7-DD3A-BFA806CCE9C6}" name="Lisa Urban" initials="LU" userId="Lisa Urban" providerId="None"/>
  <p188:author id="{BCDDBFA2-9085-E5F4-8EBD-DA8393B04EA3}" name="Parenteau, Melanie" initials="PM" userId="S::map84@psu.edu::ad78cfa1-d762-4e8f-bd65-5611c4e1e7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FAD"/>
    <a:srgbClr val="009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84FD24-3C1F-4986-937B-A9129AF472FD}" v="4" dt="2024-03-12T16:16:35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608" autoAdjust="0"/>
  </p:normalViewPr>
  <p:slideViewPr>
    <p:cSldViewPr snapToGrid="0">
      <p:cViewPr varScale="1">
        <p:scale>
          <a:sx n="81" d="100"/>
          <a:sy n="81" d="100"/>
        </p:scale>
        <p:origin x="17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midt, Clinton" userId="65c2d4cc-1938-4a85-ba51-88c0b594d933" providerId="ADAL" clId="{0284FD24-3C1F-4986-937B-A9129AF472FD}"/>
    <pc:docChg chg="undo redo custSel addSld delSld modSld sldOrd">
      <pc:chgData name="Schmidt, Clinton" userId="65c2d4cc-1938-4a85-ba51-88c0b594d933" providerId="ADAL" clId="{0284FD24-3C1F-4986-937B-A9129AF472FD}" dt="2024-03-12T16:20:03.626" v="227" actId="20577"/>
      <pc:docMkLst>
        <pc:docMk/>
      </pc:docMkLst>
      <pc:sldChg chg="modNotesTx">
        <pc:chgData name="Schmidt, Clinton" userId="65c2d4cc-1938-4a85-ba51-88c0b594d933" providerId="ADAL" clId="{0284FD24-3C1F-4986-937B-A9129AF472FD}" dt="2024-03-12T16:20:03.626" v="227" actId="20577"/>
        <pc:sldMkLst>
          <pc:docMk/>
          <pc:sldMk cId="376319885" sldId="257"/>
        </pc:sldMkLst>
      </pc:sldChg>
      <pc:sldChg chg="modNotesTx">
        <pc:chgData name="Schmidt, Clinton" userId="65c2d4cc-1938-4a85-ba51-88c0b594d933" providerId="ADAL" clId="{0284FD24-3C1F-4986-937B-A9129AF472FD}" dt="2024-03-12T16:11:21.143" v="169" actId="20577"/>
        <pc:sldMkLst>
          <pc:docMk/>
          <pc:sldMk cId="3303855425" sldId="4429"/>
        </pc:sldMkLst>
      </pc:sldChg>
      <pc:sldChg chg="mod ord modShow modNotesTx">
        <pc:chgData name="Schmidt, Clinton" userId="65c2d4cc-1938-4a85-ba51-88c0b594d933" providerId="ADAL" clId="{0284FD24-3C1F-4986-937B-A9129AF472FD}" dt="2024-03-12T16:19:48.479" v="226" actId="20577"/>
        <pc:sldMkLst>
          <pc:docMk/>
          <pc:sldMk cId="1222291834" sldId="4433"/>
        </pc:sldMkLst>
      </pc:sldChg>
      <pc:sldChg chg="addSp delSp modSp mod">
        <pc:chgData name="Schmidt, Clinton" userId="65c2d4cc-1938-4a85-ba51-88c0b594d933" providerId="ADAL" clId="{0284FD24-3C1F-4986-937B-A9129AF472FD}" dt="2024-03-12T16:17:11.860" v="193" actId="478"/>
        <pc:sldMkLst>
          <pc:docMk/>
          <pc:sldMk cId="3088446548" sldId="4438"/>
        </pc:sldMkLst>
        <pc:spChg chg="mod">
          <ac:chgData name="Schmidt, Clinton" userId="65c2d4cc-1938-4a85-ba51-88c0b594d933" providerId="ADAL" clId="{0284FD24-3C1F-4986-937B-A9129AF472FD}" dt="2024-03-12T16:15:46.719" v="186" actId="27636"/>
          <ac:spMkLst>
            <pc:docMk/>
            <pc:sldMk cId="3088446548" sldId="4438"/>
            <ac:spMk id="3" creationId="{5C23737E-C3FA-0FF3-AA22-2411CB3AD600}"/>
          </ac:spMkLst>
        </pc:spChg>
        <pc:spChg chg="mod">
          <ac:chgData name="Schmidt, Clinton" userId="65c2d4cc-1938-4a85-ba51-88c0b594d933" providerId="ADAL" clId="{0284FD24-3C1F-4986-937B-A9129AF472FD}" dt="2024-03-12T16:15:46.719" v="185" actId="27636"/>
          <ac:spMkLst>
            <pc:docMk/>
            <pc:sldMk cId="3088446548" sldId="4438"/>
            <ac:spMk id="5" creationId="{17B3C187-2BB7-2483-8F44-3C229E29EF80}"/>
          </ac:spMkLst>
        </pc:spChg>
        <pc:spChg chg="mod">
          <ac:chgData name="Schmidt, Clinton" userId="65c2d4cc-1938-4a85-ba51-88c0b594d933" providerId="ADAL" clId="{0284FD24-3C1F-4986-937B-A9129AF472FD}" dt="2024-03-12T16:15:58.695" v="187" actId="14100"/>
          <ac:spMkLst>
            <pc:docMk/>
            <pc:sldMk cId="3088446548" sldId="4438"/>
            <ac:spMk id="6" creationId="{457185AB-203F-CC2D-905B-B3E230539BA5}"/>
          </ac:spMkLst>
        </pc:spChg>
        <pc:picChg chg="add del mod">
          <ac:chgData name="Schmidt, Clinton" userId="65c2d4cc-1938-4a85-ba51-88c0b594d933" providerId="ADAL" clId="{0284FD24-3C1F-4986-937B-A9129AF472FD}" dt="2024-03-12T16:17:11.860" v="193" actId="478"/>
          <ac:picMkLst>
            <pc:docMk/>
            <pc:sldMk cId="3088446548" sldId="4438"/>
            <ac:picMk id="8" creationId="{F6D44F75-79E7-E198-63B7-6FE8776F9547}"/>
          </ac:picMkLst>
        </pc:picChg>
      </pc:sldChg>
      <pc:sldChg chg="modSp mod modNotesTx">
        <pc:chgData name="Schmidt, Clinton" userId="65c2d4cc-1938-4a85-ba51-88c0b594d933" providerId="ADAL" clId="{0284FD24-3C1F-4986-937B-A9129AF472FD}" dt="2024-03-12T16:19:02.527" v="222" actId="20577"/>
        <pc:sldMkLst>
          <pc:docMk/>
          <pc:sldMk cId="3202381539" sldId="4461"/>
        </pc:sldMkLst>
        <pc:spChg chg="mod">
          <ac:chgData name="Schmidt, Clinton" userId="65c2d4cc-1938-4a85-ba51-88c0b594d933" providerId="ADAL" clId="{0284FD24-3C1F-4986-937B-A9129AF472FD}" dt="2024-03-12T16:19:02.527" v="222" actId="20577"/>
          <ac:spMkLst>
            <pc:docMk/>
            <pc:sldMk cId="3202381539" sldId="4461"/>
            <ac:spMk id="6" creationId="{43DC9276-516E-F4F6-2F88-5E9D92018E79}"/>
          </ac:spMkLst>
        </pc:spChg>
      </pc:sldChg>
      <pc:sldChg chg="add del">
        <pc:chgData name="Schmidt, Clinton" userId="65c2d4cc-1938-4a85-ba51-88c0b594d933" providerId="ADAL" clId="{0284FD24-3C1F-4986-937B-A9129AF472FD}" dt="2024-03-12T16:10:04.744" v="167" actId="2696"/>
        <pc:sldMkLst>
          <pc:docMk/>
          <pc:sldMk cId="1678148309" sldId="4472"/>
        </pc:sldMkLst>
      </pc:sldChg>
      <pc:sldChg chg="add del">
        <pc:chgData name="Schmidt, Clinton" userId="65c2d4cc-1938-4a85-ba51-88c0b594d933" providerId="ADAL" clId="{0284FD24-3C1F-4986-937B-A9129AF472FD}" dt="2024-03-12T16:10:05.730" v="168" actId="2696"/>
        <pc:sldMkLst>
          <pc:docMk/>
          <pc:sldMk cId="2747383393" sldId="4477"/>
        </pc:sldMkLst>
      </pc:sldChg>
      <pc:sldChg chg="del">
        <pc:chgData name="Schmidt, Clinton" userId="65c2d4cc-1938-4a85-ba51-88c0b594d933" providerId="ADAL" clId="{0284FD24-3C1F-4986-937B-A9129AF472FD}" dt="2024-03-12T16:19:26.924" v="225" actId="2696"/>
        <pc:sldMkLst>
          <pc:docMk/>
          <pc:sldMk cId="1080290481" sldId="4479"/>
        </pc:sldMkLst>
      </pc:sldChg>
      <pc:sldChg chg="addSp delSp modSp add mod modNotesTx">
        <pc:chgData name="Schmidt, Clinton" userId="65c2d4cc-1938-4a85-ba51-88c0b594d933" providerId="ADAL" clId="{0284FD24-3C1F-4986-937B-A9129AF472FD}" dt="2024-03-12T16:14:17.755" v="181" actId="1076"/>
        <pc:sldMkLst>
          <pc:docMk/>
          <pc:sldMk cId="1383754094" sldId="4480"/>
        </pc:sldMkLst>
        <pc:spChg chg="del">
          <ac:chgData name="Schmidt, Clinton" userId="65c2d4cc-1938-4a85-ba51-88c0b594d933" providerId="ADAL" clId="{0284FD24-3C1F-4986-937B-A9129AF472FD}" dt="2024-03-12T16:06:00.415" v="21" actId="478"/>
          <ac:spMkLst>
            <pc:docMk/>
            <pc:sldMk cId="1383754094" sldId="4480"/>
            <ac:spMk id="2" creationId="{F96085DB-4894-3350-3A5E-23EF6ED5487F}"/>
          </ac:spMkLst>
        </pc:spChg>
        <pc:spChg chg="del">
          <ac:chgData name="Schmidt, Clinton" userId="65c2d4cc-1938-4a85-ba51-88c0b594d933" providerId="ADAL" clId="{0284FD24-3C1F-4986-937B-A9129AF472FD}" dt="2024-03-12T16:05:54.737" v="19" actId="478"/>
          <ac:spMkLst>
            <pc:docMk/>
            <pc:sldMk cId="1383754094" sldId="4480"/>
            <ac:spMk id="3" creationId="{C624B043-4465-6391-12DA-335D2D7820CC}"/>
          </ac:spMkLst>
        </pc:spChg>
        <pc:spChg chg="mod">
          <ac:chgData name="Schmidt, Clinton" userId="65c2d4cc-1938-4a85-ba51-88c0b594d933" providerId="ADAL" clId="{0284FD24-3C1F-4986-937B-A9129AF472FD}" dt="2024-03-12T16:05:44.174" v="18" actId="20577"/>
          <ac:spMkLst>
            <pc:docMk/>
            <pc:sldMk cId="1383754094" sldId="4480"/>
            <ac:spMk id="4" creationId="{52C458A6-9783-8491-CC7B-CF1A859DDECA}"/>
          </ac:spMkLst>
        </pc:spChg>
        <pc:spChg chg="del">
          <ac:chgData name="Schmidt, Clinton" userId="65c2d4cc-1938-4a85-ba51-88c0b594d933" providerId="ADAL" clId="{0284FD24-3C1F-4986-937B-A9129AF472FD}" dt="2024-03-12T16:05:58.095" v="20" actId="478"/>
          <ac:spMkLst>
            <pc:docMk/>
            <pc:sldMk cId="1383754094" sldId="4480"/>
            <ac:spMk id="8" creationId="{DDA36DA1-E720-0881-A6CF-159A1E640325}"/>
          </ac:spMkLst>
        </pc:spChg>
        <pc:spChg chg="mod">
          <ac:chgData name="Schmidt, Clinton" userId="65c2d4cc-1938-4a85-ba51-88c0b594d933" providerId="ADAL" clId="{0284FD24-3C1F-4986-937B-A9129AF472FD}" dt="2024-03-12T16:08:59.208" v="159" actId="1076"/>
          <ac:spMkLst>
            <pc:docMk/>
            <pc:sldMk cId="1383754094" sldId="4480"/>
            <ac:spMk id="9" creationId="{CE0804CA-767C-945A-6C0B-C9612292A770}"/>
          </ac:spMkLst>
        </pc:spChg>
        <pc:spChg chg="del">
          <ac:chgData name="Schmidt, Clinton" userId="65c2d4cc-1938-4a85-ba51-88c0b594d933" providerId="ADAL" clId="{0284FD24-3C1F-4986-937B-A9129AF472FD}" dt="2024-03-12T16:06:09.617" v="25" actId="478"/>
          <ac:spMkLst>
            <pc:docMk/>
            <pc:sldMk cId="1383754094" sldId="4480"/>
            <ac:spMk id="12" creationId="{5C9D8D13-FC80-866C-0D85-2DB0620B63D1}"/>
          </ac:spMkLst>
        </pc:spChg>
        <pc:spChg chg="mod">
          <ac:chgData name="Schmidt, Clinton" userId="65c2d4cc-1938-4a85-ba51-88c0b594d933" providerId="ADAL" clId="{0284FD24-3C1F-4986-937B-A9129AF472FD}" dt="2024-03-12T16:08:02.007" v="119" actId="120"/>
          <ac:spMkLst>
            <pc:docMk/>
            <pc:sldMk cId="1383754094" sldId="4480"/>
            <ac:spMk id="15" creationId="{ACE8CCAB-89FD-75B4-060B-369866612E5D}"/>
          </ac:spMkLst>
        </pc:spChg>
        <pc:spChg chg="mod">
          <ac:chgData name="Schmidt, Clinton" userId="65c2d4cc-1938-4a85-ba51-88c0b594d933" providerId="ADAL" clId="{0284FD24-3C1F-4986-937B-A9129AF472FD}" dt="2024-03-12T16:07:58.513" v="118" actId="120"/>
          <ac:spMkLst>
            <pc:docMk/>
            <pc:sldMk cId="1383754094" sldId="4480"/>
            <ac:spMk id="24" creationId="{473AB974-E5C5-37E4-E969-AB5D6D665EE2}"/>
          </ac:spMkLst>
        </pc:spChg>
        <pc:spChg chg="del mod">
          <ac:chgData name="Schmidt, Clinton" userId="65c2d4cc-1938-4a85-ba51-88c0b594d933" providerId="ADAL" clId="{0284FD24-3C1F-4986-937B-A9129AF472FD}" dt="2024-03-12T16:07:24.057" v="113" actId="478"/>
          <ac:spMkLst>
            <pc:docMk/>
            <pc:sldMk cId="1383754094" sldId="4480"/>
            <ac:spMk id="25" creationId="{10DCDC40-EA93-7E70-C0DA-D01254665B61}"/>
          </ac:spMkLst>
        </pc:spChg>
        <pc:picChg chg="add mod">
          <ac:chgData name="Schmidt, Clinton" userId="65c2d4cc-1938-4a85-ba51-88c0b594d933" providerId="ADAL" clId="{0284FD24-3C1F-4986-937B-A9129AF472FD}" dt="2024-03-12T16:13:54.777" v="178" actId="1076"/>
          <ac:picMkLst>
            <pc:docMk/>
            <pc:sldMk cId="1383754094" sldId="4480"/>
            <ac:picMk id="7" creationId="{B1A47562-5C74-9A88-48E0-16A73DC30A14}"/>
          </ac:picMkLst>
        </pc:picChg>
        <pc:picChg chg="add mod modCrop">
          <ac:chgData name="Schmidt, Clinton" userId="65c2d4cc-1938-4a85-ba51-88c0b594d933" providerId="ADAL" clId="{0284FD24-3C1F-4986-937B-A9129AF472FD}" dt="2024-03-12T16:14:17.755" v="181" actId="1076"/>
          <ac:picMkLst>
            <pc:docMk/>
            <pc:sldMk cId="1383754094" sldId="4480"/>
            <ac:picMk id="11" creationId="{BB325746-EED2-A0BB-20A9-16F6DB0F4F1A}"/>
          </ac:picMkLst>
        </pc:picChg>
        <pc:picChg chg="del">
          <ac:chgData name="Schmidt, Clinton" userId="65c2d4cc-1938-4a85-ba51-88c0b594d933" providerId="ADAL" clId="{0284FD24-3C1F-4986-937B-A9129AF472FD}" dt="2024-03-12T16:06:05.192" v="23" actId="478"/>
          <ac:picMkLst>
            <pc:docMk/>
            <pc:sldMk cId="1383754094" sldId="4480"/>
            <ac:picMk id="22" creationId="{A3DF0778-F115-39C0-8A86-CA8C36FE182F}"/>
          </ac:picMkLst>
        </pc:picChg>
        <pc:picChg chg="del">
          <ac:chgData name="Schmidt, Clinton" userId="65c2d4cc-1938-4a85-ba51-88c0b594d933" providerId="ADAL" clId="{0284FD24-3C1F-4986-937B-A9129AF472FD}" dt="2024-03-12T16:06:07.845" v="24" actId="478"/>
          <ac:picMkLst>
            <pc:docMk/>
            <pc:sldMk cId="1383754094" sldId="4480"/>
            <ac:picMk id="23" creationId="{236005A3-3D8C-5897-71F1-7747F1617B1A}"/>
          </ac:picMkLst>
        </pc:picChg>
        <pc:picChg chg="del">
          <ac:chgData name="Schmidt, Clinton" userId="65c2d4cc-1938-4a85-ba51-88c0b594d933" providerId="ADAL" clId="{0284FD24-3C1F-4986-937B-A9129AF472FD}" dt="2024-03-12T16:06:02.402" v="22" actId="478"/>
          <ac:picMkLst>
            <pc:docMk/>
            <pc:sldMk cId="1383754094" sldId="4480"/>
            <ac:picMk id="26" creationId="{F4B587C1-E8AE-CAF7-1480-186A54D5726D}"/>
          </ac:picMkLst>
        </pc:picChg>
      </pc:sldChg>
      <pc:sldChg chg="add ord modNotesTx">
        <pc:chgData name="Schmidt, Clinton" userId="65c2d4cc-1938-4a85-ba51-88c0b594d933" providerId="ADAL" clId="{0284FD24-3C1F-4986-937B-A9129AF472FD}" dt="2024-03-12T16:19:22.831" v="224"/>
        <pc:sldMkLst>
          <pc:docMk/>
          <pc:sldMk cId="3051417876" sldId="448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00000000000001E-3"/>
          <c:y val="5.000000000000001E-3"/>
          <c:w val="0.99"/>
          <c:h val="0.98749999999999993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solidFill>
              <a:srgbClr val="00A59F"/>
            </a:solidFill>
            <a:ln w="24369">
              <a:noFill/>
            </a:ln>
          </c:spPr>
          <c:explosion val="1"/>
          <c:dPt>
            <c:idx val="0"/>
            <c:bubble3D val="0"/>
            <c:spPr>
              <a:solidFill>
                <a:schemeClr val="accent1"/>
              </a:solidFill>
              <a:ln w="24369">
                <a:noFill/>
              </a:ln>
            </c:spPr>
            <c:extLst>
              <c:ext xmlns:c16="http://schemas.microsoft.com/office/drawing/2014/chart" uri="{C3380CC4-5D6E-409C-BE32-E72D297353CC}">
                <c16:uniqueId val="{00000000-EA4F-5C42-91A9-F93C30377B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4369">
                <a:noFill/>
              </a:ln>
            </c:spPr>
            <c:extLst>
              <c:ext xmlns:c16="http://schemas.microsoft.com/office/drawing/2014/chart" uri="{C3380CC4-5D6E-409C-BE32-E72D297353CC}">
                <c16:uniqueId val="{00000001-EA4F-5C42-91A9-F93C30377B3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4369">
                <a:noFill/>
              </a:ln>
            </c:spPr>
            <c:extLst>
              <c:ext xmlns:c16="http://schemas.microsoft.com/office/drawing/2014/chart" uri="{C3380CC4-5D6E-409C-BE32-E72D297353CC}">
                <c16:uniqueId val="{00000002-EA4F-5C42-91A9-F93C30377B39}"/>
              </c:ext>
            </c:extLst>
          </c:dPt>
          <c:dPt>
            <c:idx val="3"/>
            <c:bubble3D val="0"/>
            <c:spPr>
              <a:solidFill>
                <a:srgbClr val="5E5BA3"/>
              </a:solidFill>
              <a:ln w="24369">
                <a:noFill/>
              </a:ln>
            </c:spPr>
            <c:extLst>
              <c:ext xmlns:c16="http://schemas.microsoft.com/office/drawing/2014/chart" uri="{C3380CC4-5D6E-409C-BE32-E72D297353CC}">
                <c16:uniqueId val="{00000003-EA4F-5C42-91A9-F93C30377B39}"/>
              </c:ext>
            </c:extLst>
          </c:dPt>
          <c:dPt>
            <c:idx val="4"/>
            <c:bubble3D val="0"/>
            <c:spPr>
              <a:solidFill>
                <a:srgbClr val="775CA2"/>
              </a:solidFill>
              <a:ln w="24369">
                <a:noFill/>
              </a:ln>
            </c:spPr>
            <c:extLst>
              <c:ext xmlns:c16="http://schemas.microsoft.com/office/drawing/2014/chart" uri="{C3380CC4-5D6E-409C-BE32-E72D297353CC}">
                <c16:uniqueId val="{00000004-EA4F-5C42-91A9-F93C30377B39}"/>
              </c:ext>
            </c:extLst>
          </c:dPt>
          <c:cat>
            <c:strRef>
              <c:f>Sheet1!$B$1:$F$1</c:f>
              <c:strCache>
                <c:ptCount val="3"/>
                <c:pt idx="0">
                  <c:v>April</c:v>
                </c:pt>
                <c:pt idx="1">
                  <c:v>Untitled 3</c:v>
                </c:pt>
                <c:pt idx="2">
                  <c:v>Untitled 2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87</c:v>
                </c:pt>
                <c:pt idx="1">
                  <c:v>87</c:v>
                </c:pt>
                <c:pt idx="2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4F-5C42-91A9-F93C30377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4369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95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712266-8A5B-BB34-BC5F-9072FA1519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4435E5-4F6C-406F-FEA1-5755AE6B9A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BECC-FAB1-4B9D-B494-0F1B66460011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CBA8C-165B-84A4-2943-77158D0BB3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1D7B2-7EA2-413C-949D-014C47652C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61EFC-C566-4C76-92DD-A95B83012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12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D90EC-C9E7-47DE-AE80-0A9A58F583D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A5E40-F411-4E8F-B525-5957EF969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DwUi2zJqf6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A5E40-F411-4E8F-B525-5957EF9693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82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disclosures are currently governed by 3 policies: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RP06: research related conflict of interest policy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AD83: institutional conflict of interest policy that applies to University Officials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AC80: conflict of commitment &amp; outside professional activities policy (under Vice Provost for faculty affairs) that is currently a PDF based process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of COINS transformation project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</a:t>
            </a:r>
          </a:p>
          <a:p>
            <a:pPr marL="1200150" marR="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no longer have to enter information about their research projects into COINS</a:t>
            </a:r>
          </a:p>
          <a:p>
            <a:pPr marL="1200150" marR="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Transformed COINS will integrate with University systems such as CATS IRB and SIMS to pull awards and protocols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streamline the disclosure process by bringing the AC80 process into COINS along with the other disclosures required of faculty</a:t>
            </a:r>
          </a:p>
          <a:p>
            <a:pPr marL="1200150" marR="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 will complete one online form that covers all 3 disclosure policies</a:t>
            </a:r>
          </a:p>
          <a:p>
            <a:pPr marL="1200150" marR="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 staff will review the disclosures according to how they are impacted by the policies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Bringing the AC80 process into COINS will help with compliance with federal regulations, especially the new requirements related to research security. </a:t>
            </a:r>
          </a:p>
          <a:p>
            <a:pPr marL="1200150" marR="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were some changes to AC80 in the recent years requiring prior approval for certain activities that could be indicators of potential foreign talent recruitment programs</a:t>
            </a:r>
          </a:p>
          <a:p>
            <a:pPr marL="1200150" marR="0"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Having these former PDF based disclosures in one electronic system will be a great improvement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A5E40-F411-4E8F-B525-5957EF9693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93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A5E40-F411-4E8F-B525-5957EF9693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2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107000"/>
              </a:lnSpc>
            </a:pPr>
            <a:endParaRPr lang="en-US" sz="18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Researchers submitting proposals in Fall 2024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New system will go live in September 2024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Existing COINS information will not transfer over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For those with a research proposal going in Fall of 2024, they will have to re-submit their disclosure in the new system</a:t>
            </a:r>
          </a:p>
          <a:p>
            <a:pPr marL="628650" marR="0" lvl="1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We will continue to provide communication around this, but please reinforce this messaging</a:t>
            </a:r>
          </a:p>
          <a:p>
            <a:pPr lvl="1">
              <a:lnSpc>
                <a:spcPct val="107000"/>
              </a:lnSpc>
              <a:defRPr/>
            </a:pPr>
            <a:endParaRPr lang="en-US" sz="1100" dirty="0">
              <a:ea typeface="Calibri"/>
              <a:cs typeface="Calibri"/>
            </a:endParaRPr>
          </a:p>
          <a:p>
            <a:pPr marL="171450" indent="-171450">
              <a:lnSpc>
                <a:spcPct val="107000"/>
              </a:lnSpc>
              <a:buFont typeface="Arial,Sans-Serif" panose="020B0604020202020204" pitchFamily="34" charset="0"/>
              <a:buChar char="•"/>
              <a:defRPr/>
            </a:pPr>
            <a:r>
              <a:rPr lang="en-US" dirty="0"/>
              <a:t>Department Heads</a:t>
            </a:r>
          </a:p>
          <a:p>
            <a:pPr marL="628650" lvl="1" indent="-171450">
              <a:lnSpc>
                <a:spcPct val="107000"/>
              </a:lnSpc>
              <a:buFont typeface="Arial,Sans-Serif" panose="020B0604020202020204" pitchFamily="34" charset="0"/>
              <a:buChar char="•"/>
              <a:defRPr/>
            </a:pPr>
            <a:r>
              <a:rPr lang="en-US" dirty="0"/>
              <a:t>Will no longer be required to review disclosures</a:t>
            </a:r>
          </a:p>
          <a:p>
            <a:pPr marL="628650" lvl="1" indent="-171450">
              <a:lnSpc>
                <a:spcPct val="107000"/>
              </a:lnSpc>
              <a:buFont typeface="Arial,Sans-Serif" panose="020B0604020202020204" pitchFamily="34" charset="0"/>
              <a:buChar char="•"/>
              <a:defRPr/>
            </a:pPr>
            <a:r>
              <a:rPr lang="en-US" dirty="0"/>
              <a:t>But will be required to review and approve/deny Prior Approval Forms in COINS</a:t>
            </a:r>
          </a:p>
          <a:p>
            <a:pPr marL="628650" lvl="1" indent="-171450">
              <a:lnSpc>
                <a:spcPct val="107000"/>
              </a:lnSpc>
              <a:buFont typeface="Arial,Sans-Serif" panose="020B0604020202020204" pitchFamily="34" charset="0"/>
              <a:buChar char="•"/>
              <a:defRPr/>
            </a:pPr>
            <a:r>
              <a:rPr lang="en-US" dirty="0">
                <a:ea typeface="Calibri" panose="020F0502020204030204"/>
                <a:cs typeface="Calibri" panose="020F0502020204030204"/>
              </a:rPr>
              <a:t>Requests will first be sent to COI office, who will review for compliance</a:t>
            </a:r>
          </a:p>
          <a:p>
            <a:pPr marL="628650" lvl="1" indent="-171450">
              <a:lnSpc>
                <a:spcPct val="107000"/>
              </a:lnSpc>
              <a:buFont typeface="Arial,Sans-Serif" panose="020B0604020202020204" pitchFamily="34" charset="0"/>
              <a:buChar char="•"/>
              <a:defRPr/>
            </a:pPr>
            <a:r>
              <a:rPr lang="en-US" dirty="0">
                <a:ea typeface="Calibri" panose="020F0502020204030204"/>
                <a:cs typeface="Calibri" panose="020F0502020204030204"/>
              </a:rPr>
              <a:t>Then DHs are reviewing against the faculty member's workload / time commitment / performance, etc. </a:t>
            </a:r>
          </a:p>
          <a:p>
            <a:pPr marL="171450" indent="-171450">
              <a:lnSpc>
                <a:spcPct val="107000"/>
              </a:lnSpc>
              <a:buFont typeface="Arial,Sans-Serif" panose="020B0604020202020204" pitchFamily="34" charset="0"/>
              <a:buChar char="•"/>
              <a:defRPr/>
            </a:pPr>
            <a:endParaRPr lang="en-US" dirty="0"/>
          </a:p>
          <a:p>
            <a:pPr marL="171450" marR="0" lvl="0" indent="-171450" algn="l" defTabSz="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/>
              <a:t>All Users – will be in Transformed COINS in Spring 2025</a:t>
            </a:r>
            <a:endParaRPr lang="en-US" dirty="0"/>
          </a:p>
          <a:p>
            <a:pPr marL="628650" marR="0" lvl="1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We will have various training opportunities available, from help text in the system to just-in-time resources and live webinars where people can ask questions.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However, no training is required to use the system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indent="-1714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53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19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If you think that your faculty need a refresher on their disclosure responsibilities, we have several resources such as live webinars, and self paced resources such as videos and job aides.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We are also available to provide training in person, just send us an email.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We will come to your faculty department meeting and do a 10 minute overview of what activities require disclosure and prior approval.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A5E40-F411-4E8F-B525-5957EF9693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 have a project website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stay up to date on the project, including the most recent timeline, project updates, and available resources,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team wants to hear from you and find out how we can assist.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send us your thoughts, questions, and comments via the online form in the “Contact Us” section of the website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endParaRPr lang="en-US" sz="1100" i="1" dirty="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None/>
            </a:pPr>
            <a:r>
              <a:rPr lang="en-US" sz="1100" i="1" dirty="0">
                <a:effectLst/>
                <a:latin typeface="Calibri"/>
                <a:ea typeface="Calibri" panose="020F0502020204030204" pitchFamily="34" charset="0"/>
                <a:cs typeface="Calibri"/>
              </a:rPr>
              <a:t>Direct link to feedback form, if needed </a:t>
            </a:r>
            <a:r>
              <a:rPr lang="en-US" sz="1100" dirty="0">
                <a:effectLst/>
                <a:latin typeface="Calibri"/>
                <a:ea typeface="Calibri" panose="020F0502020204030204" pitchFamily="34" charset="0"/>
                <a:cs typeface="Calibri"/>
                <a:hlinkClick r:id="rId3"/>
              </a:rPr>
              <a:t>https://forms.office.com/r/DwUi2zJqf6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11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A5E40-F411-4E8F-B525-5957EF9693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95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>
                <a:cs typeface="Calibri"/>
              </a:rPr>
              <a:t>Thank you for your time and attention today</a:t>
            </a:r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A5E40-F411-4E8F-B525-5957EF9693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0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F99B-ECA1-1AA2-D397-8AE7FC740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2D46B-723B-4D2A-8B57-0413DD0EB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E5F2D-AA51-A088-48D1-65D197AC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57E26-F707-6F79-E9EF-0F3837F8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3C317-68DC-BEAC-1947-87403583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69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634" y="2162908"/>
            <a:ext cx="3952366" cy="46950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9792" y="1990904"/>
            <a:ext cx="9722395" cy="157096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793" y="3561864"/>
            <a:ext cx="9722394" cy="1036323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F8D697B-9504-C971-BEBC-17D5385B6B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9793" y="5073253"/>
            <a:ext cx="6515100" cy="1309688"/>
          </a:xfrm>
        </p:spPr>
        <p:txBody>
          <a:bodyPr/>
          <a:lstStyle>
            <a:lvl1pPr marL="0" indent="0">
              <a:buFontTx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7EA42BD-3919-D697-48BB-BCC8972B59D5}"/>
              </a:ext>
            </a:extLst>
          </p:cNvPr>
          <p:cNvCxnSpPr>
            <a:cxnSpLocks/>
          </p:cNvCxnSpPr>
          <p:nvPr userDrawn="1"/>
        </p:nvCxnSpPr>
        <p:spPr>
          <a:xfrm>
            <a:off x="498077" y="3570656"/>
            <a:ext cx="8816960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5B22D369-79F1-830A-DDA1-2463CF6B1B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19" y="-18390"/>
            <a:ext cx="4200153" cy="19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61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828" y="1703020"/>
            <a:ext cx="9752773" cy="2091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588" y="4778191"/>
            <a:ext cx="6849036" cy="170738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16FFD6-2050-4B1E-1976-9A6AEB4FBB36}"/>
              </a:ext>
            </a:extLst>
          </p:cNvPr>
          <p:cNvCxnSpPr/>
          <p:nvPr userDrawn="1"/>
        </p:nvCxnSpPr>
        <p:spPr>
          <a:xfrm>
            <a:off x="380828" y="4444080"/>
            <a:ext cx="9009184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EF02387-A811-11F9-0B0E-D7E05BA6E0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634" y="2162908"/>
            <a:ext cx="3952366" cy="4695092"/>
          </a:xfrm>
          <a:prstGeom prst="rect">
            <a:avLst/>
          </a:prstGeom>
        </p:spPr>
      </p:pic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3205D301-3339-6730-F9F5-DF210AAA76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19" y="-18390"/>
            <a:ext cx="4200153" cy="19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38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634" y="2162908"/>
            <a:ext cx="3952366" cy="46950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9792" y="1990904"/>
            <a:ext cx="9722395" cy="157096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793" y="3561864"/>
            <a:ext cx="9722394" cy="1036323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F8D697B-9504-C971-BEBC-17D5385B6B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9793" y="5073253"/>
            <a:ext cx="6515100" cy="1309688"/>
          </a:xfrm>
        </p:spPr>
        <p:txBody>
          <a:bodyPr/>
          <a:lstStyle>
            <a:lvl1pPr marL="0" indent="0">
              <a:buFontTx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7EA42BD-3919-D697-48BB-BCC8972B59D5}"/>
              </a:ext>
            </a:extLst>
          </p:cNvPr>
          <p:cNvCxnSpPr>
            <a:cxnSpLocks/>
          </p:cNvCxnSpPr>
          <p:nvPr userDrawn="1"/>
        </p:nvCxnSpPr>
        <p:spPr>
          <a:xfrm>
            <a:off x="389793" y="4695092"/>
            <a:ext cx="8816960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D70B2B94-593C-A5F1-D26F-17B587ECE3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19" y="-18390"/>
            <a:ext cx="4200153" cy="19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61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828" y="1703020"/>
            <a:ext cx="9752773" cy="2091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2"/>
                </a:solidFill>
                <a:latin typeface="Arial Black" panose="020B0A040201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588" y="4778191"/>
            <a:ext cx="6849036" cy="170738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16FFD6-2050-4B1E-1976-9A6AEB4FBB36}"/>
              </a:ext>
            </a:extLst>
          </p:cNvPr>
          <p:cNvCxnSpPr/>
          <p:nvPr userDrawn="1"/>
        </p:nvCxnSpPr>
        <p:spPr>
          <a:xfrm>
            <a:off x="380828" y="4444080"/>
            <a:ext cx="9009184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EF02387-A811-11F9-0B0E-D7E05BA6E0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634" y="2162908"/>
            <a:ext cx="3952366" cy="4695092"/>
          </a:xfrm>
          <a:prstGeom prst="rect">
            <a:avLst/>
          </a:prstGeom>
        </p:spPr>
      </p:pic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81461393-076A-AFA3-5412-CFBFD76AE8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19" y="-18390"/>
            <a:ext cx="4200153" cy="19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38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F3186-8C47-B300-5EC8-DFD152C77B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98962-EE3A-A811-EBE0-FB3ACFAAC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B32B-624D-4C22-D2FD-B62CED38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692D1-F4F4-53A3-7CFA-E7AA8B95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23F5A-A1B0-AD11-61B9-AA55D82F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8DA240-07E3-175B-585A-CEEA6E3438A5}"/>
              </a:ext>
            </a:extLst>
          </p:cNvPr>
          <p:cNvCxnSpPr>
            <a:cxnSpLocks/>
          </p:cNvCxnSpPr>
          <p:nvPr userDrawn="1"/>
        </p:nvCxnSpPr>
        <p:spPr>
          <a:xfrm>
            <a:off x="0" y="1682951"/>
            <a:ext cx="12192000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6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F3186-8C47-B300-5EC8-DFD152C77B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98962-EE3A-A811-EBE0-FB3ACFAAC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B32B-624D-4C22-D2FD-B62CED38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692D1-F4F4-53A3-7CFA-E7AA8B95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23F5A-A1B0-AD11-61B9-AA55D82F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8DA240-07E3-175B-585A-CEEA6E3438A5}"/>
              </a:ext>
            </a:extLst>
          </p:cNvPr>
          <p:cNvCxnSpPr>
            <a:cxnSpLocks/>
          </p:cNvCxnSpPr>
          <p:nvPr userDrawn="1"/>
        </p:nvCxnSpPr>
        <p:spPr>
          <a:xfrm>
            <a:off x="0" y="1682951"/>
            <a:ext cx="12192000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71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A239-32E0-6E0A-6CFB-6C2560AE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FBAE9-48EC-F397-79BE-DC475D838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BBE1C-73F7-A273-02EB-DEFD311DF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1CE56-AA9C-82EB-221C-8450D1F5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5D1E5-8EC9-32C1-2BAE-F9319471A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0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F815-BB78-83E1-ED40-E508429B3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D5B4-D7B6-61FC-8219-85A1EF51F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02AE5-BDC5-CCC8-AC1B-7A3531686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F09B6-8062-B2A7-9FE3-B819AE4E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FABA9-FCD9-0C2D-D301-CAF74A7F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3A3DF-4B09-6356-C9BD-2BEE9B5A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E17790-2474-54DC-D14C-893091EB7BBF}"/>
              </a:ext>
            </a:extLst>
          </p:cNvPr>
          <p:cNvCxnSpPr>
            <a:cxnSpLocks/>
          </p:cNvCxnSpPr>
          <p:nvPr userDrawn="1"/>
        </p:nvCxnSpPr>
        <p:spPr>
          <a:xfrm>
            <a:off x="0" y="1682951"/>
            <a:ext cx="12192000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23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929A3-F2A3-82A4-31BE-0EFC0CD137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B614F-2467-A444-8261-D023E063B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715E6-0C93-0158-66C9-824EEE698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0C90A-866C-5C25-FEFD-B37CC7C57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BD95F-D678-4F80-0D6E-95FBF51D5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1430F-4B52-2C10-7460-6BA781531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8A104C-46B9-331A-5C58-CAAB76D9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0AF886-E538-677F-FDBA-9B769DDBE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CE8C6DE-C328-BCD8-D8FC-C5F571AA5898}"/>
              </a:ext>
            </a:extLst>
          </p:cNvPr>
          <p:cNvCxnSpPr>
            <a:cxnSpLocks/>
          </p:cNvCxnSpPr>
          <p:nvPr userDrawn="1"/>
        </p:nvCxnSpPr>
        <p:spPr>
          <a:xfrm>
            <a:off x="0" y="1682951"/>
            <a:ext cx="12192000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8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CC1E-5C8A-70AF-8E52-2FC3287942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CC111-482C-8CFB-4FBC-6146EBB43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F953F4-53F0-D625-F735-7F8E5094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34404C-9954-D240-340A-09359E3A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BD6089-80F4-EC08-1A3C-15A6449B05FE}"/>
              </a:ext>
            </a:extLst>
          </p:cNvPr>
          <p:cNvCxnSpPr>
            <a:cxnSpLocks/>
          </p:cNvCxnSpPr>
          <p:nvPr userDrawn="1"/>
        </p:nvCxnSpPr>
        <p:spPr>
          <a:xfrm>
            <a:off x="0" y="1682951"/>
            <a:ext cx="12192000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42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C703E1-A7A5-40A5-880F-D127FA1D9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FC1DF4-3D58-56DE-8DE4-0CB8DE40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F7907-BB15-0064-607F-986DF6BC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FCE2873-9571-D2B9-39D3-14567D4920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5123562-9326-DFDF-9064-388BC2318C9C}"/>
              </a:ext>
            </a:extLst>
          </p:cNvPr>
          <p:cNvCxnSpPr>
            <a:cxnSpLocks/>
          </p:cNvCxnSpPr>
          <p:nvPr userDrawn="1"/>
        </p:nvCxnSpPr>
        <p:spPr>
          <a:xfrm>
            <a:off x="0" y="1682951"/>
            <a:ext cx="12192000" cy="0"/>
          </a:xfrm>
          <a:prstGeom prst="line">
            <a:avLst/>
          </a:prstGeom>
          <a:ln w="12700">
            <a:solidFill>
              <a:srgbClr val="009C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79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60F61-DB4D-B96A-E138-A9C75C9DCC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87733-E11C-65E5-48F5-556251DB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4FA38-ECC3-16E9-D089-89F8276EB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9C776-AA09-BBCC-DB4D-87D88D4D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99A8B-080F-9C89-15C0-5EC65E83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8E19C-264A-2A6B-4B61-EA64F7A3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7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938A-02A3-9F1F-8E61-A12453A8B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546036-117C-19FA-B47F-47B989FAF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D4746-6227-9406-DB7F-9B5639F37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F447C-3674-4491-D6AB-01D596A1B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BE1BF-EA3D-25A3-C678-246D3DF1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FDC8B-26C8-14A7-399F-A6498A41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4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ABF71C-9274-0D17-4B60-74C0CB212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A5DA5-30BD-E8C3-2238-0FA9C8C6A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8673A-EB9D-5639-BD14-EF772FB46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EB60-8DB3-47E2-8E0C-AFC88B989923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DA9CE-47CE-E617-1599-236ED4C2B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3051F-E648-BCDD-4750-18AC45D2E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96121-9141-4B52-803B-FD75679E8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0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EC4368-C769-8143-B102-F97927FA2E0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59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EC4368-C769-8143-B102-F97927FA2E0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659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hart" Target="../charts/chart1.xml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8.png"/><Relationship Id="rId4" Type="http://schemas.openxmlformats.org/officeDocument/2006/relationships/image" Target="../media/image10.sv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cls65@psu.edu" TargetMode="External"/><Relationship Id="rId3" Type="http://schemas.openxmlformats.org/officeDocument/2006/relationships/image" Target="../media/image19.png"/><Relationship Id="rId7" Type="http://schemas.openxmlformats.org/officeDocument/2006/relationships/hyperlink" Target="http://www.research.psu.edu/coi/train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psu.edu/coi/COINS-Transformation-Projec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hyperlink" Target="mailto:mar472@psu.ed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.psu.edu/node/6824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ls65@psu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1613D-A202-40AE-6A19-B9E352030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993" y="2012102"/>
            <a:ext cx="8772255" cy="1570961"/>
          </a:xfrm>
        </p:spPr>
        <p:txBody>
          <a:bodyPr/>
          <a:lstStyle/>
          <a:p>
            <a:r>
              <a:rPr lang="en-US"/>
              <a:t>COINS Transformation Project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DEF3D-F41A-BDDF-0955-94B1AE3604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5992" y="3897596"/>
            <a:ext cx="10613488" cy="198069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chemeClr val="accent2"/>
                </a:solidFill>
              </a:rPr>
              <a:t>CLINT SCHMIDT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/>
              <a:t>Executive Director, Research Security and Conflict of Interest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/>
              <a:t>Office for Research Protections</a:t>
            </a:r>
          </a:p>
        </p:txBody>
      </p:sp>
    </p:spTree>
    <p:extLst>
      <p:ext uri="{BB962C8B-B14F-4D97-AF65-F5344CB8AC3E}">
        <p14:creationId xmlns:p14="http://schemas.microsoft.com/office/powerpoint/2010/main" val="37631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>
            <a:extLst>
              <a:ext uri="{FF2B5EF4-FFF2-40B4-BE49-F238E27FC236}">
                <a16:creationId xmlns:a16="http://schemas.microsoft.com/office/drawing/2014/main" id="{2DD04421-9EC9-3146-9F58-52717CE5827C}"/>
              </a:ext>
            </a:extLst>
          </p:cNvPr>
          <p:cNvSpPr/>
          <p:nvPr/>
        </p:nvSpPr>
        <p:spPr>
          <a:xfrm flipV="1">
            <a:off x="1094509" y="2993923"/>
            <a:ext cx="10040523" cy="3870112"/>
          </a:xfrm>
          <a:custGeom>
            <a:avLst/>
            <a:gdLst>
              <a:gd name="connsiteX0" fmla="*/ 3697272 w 7964026"/>
              <a:gd name="connsiteY0" fmla="*/ 3685443 h 3687089"/>
              <a:gd name="connsiteX1" fmla="*/ 5221506 w 7964026"/>
              <a:gd name="connsiteY1" fmla="*/ 2756791 h 3687089"/>
              <a:gd name="connsiteX2" fmla="*/ 5832058 w 7964026"/>
              <a:gd name="connsiteY2" fmla="*/ 3182089 h 3687089"/>
              <a:gd name="connsiteX3" fmla="*/ 7408620 w 7964026"/>
              <a:gd name="connsiteY3" fmla="*/ 2333969 h 3687089"/>
              <a:gd name="connsiteX4" fmla="*/ 7380488 w 7964026"/>
              <a:gd name="connsiteY4" fmla="*/ 1489810 h 3687089"/>
              <a:gd name="connsiteX5" fmla="*/ 7926410 w 7964026"/>
              <a:gd name="connsiteY5" fmla="*/ 931328 h 3687089"/>
              <a:gd name="connsiteX6" fmla="*/ 7668887 w 7964026"/>
              <a:gd name="connsiteY6" fmla="*/ 30387 h 3687089"/>
              <a:gd name="connsiteX7" fmla="*/ 7625675 w 7964026"/>
              <a:gd name="connsiteY7" fmla="*/ 0 h 3687089"/>
              <a:gd name="connsiteX8" fmla="*/ 329737 w 7964026"/>
              <a:gd name="connsiteY8" fmla="*/ 0 h 3687089"/>
              <a:gd name="connsiteX9" fmla="*/ 296878 w 7964026"/>
              <a:gd name="connsiteY9" fmla="*/ 36057 h 3687089"/>
              <a:gd name="connsiteX10" fmla="*/ 56909 w 7964026"/>
              <a:gd name="connsiteY10" fmla="*/ 484741 h 3687089"/>
              <a:gd name="connsiteX11" fmla="*/ 886438 w 7964026"/>
              <a:gd name="connsiteY11" fmla="*/ 2096317 h 3687089"/>
              <a:gd name="connsiteX12" fmla="*/ 1772612 w 7964026"/>
              <a:gd name="connsiteY12" fmla="*/ 2042350 h 3687089"/>
              <a:gd name="connsiteX13" fmla="*/ 3067088 w 7964026"/>
              <a:gd name="connsiteY13" fmla="*/ 3600950 h 3687089"/>
              <a:gd name="connsiteX14" fmla="*/ 3697272 w 7964026"/>
              <a:gd name="connsiteY14" fmla="*/ 3685443 h 368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64026" h="3687089">
                <a:moveTo>
                  <a:pt x="3697272" y="3685443"/>
                </a:moveTo>
                <a:cubicBezTo>
                  <a:pt x="4320292" y="3658846"/>
                  <a:pt x="4898458" y="3311559"/>
                  <a:pt x="5221506" y="2756791"/>
                </a:cubicBezTo>
                <a:cubicBezTo>
                  <a:pt x="5373574" y="2951121"/>
                  <a:pt x="5581907" y="3102624"/>
                  <a:pt x="5832058" y="3182089"/>
                </a:cubicBezTo>
                <a:cubicBezTo>
                  <a:pt x="6496594" y="3392757"/>
                  <a:pt x="7202188" y="3013257"/>
                  <a:pt x="7408620" y="2333969"/>
                </a:cubicBezTo>
                <a:cubicBezTo>
                  <a:pt x="7495678" y="2046064"/>
                  <a:pt x="7479332" y="1750980"/>
                  <a:pt x="7380488" y="1489810"/>
                </a:cubicBezTo>
                <a:cubicBezTo>
                  <a:pt x="7632160" y="1408860"/>
                  <a:pt x="7842393" y="1208094"/>
                  <a:pt x="7926410" y="931328"/>
                </a:cubicBezTo>
                <a:cubicBezTo>
                  <a:pt x="8028486" y="595645"/>
                  <a:pt x="7916288" y="244088"/>
                  <a:pt x="7668887" y="30387"/>
                </a:cubicBezTo>
                <a:lnTo>
                  <a:pt x="7625675" y="0"/>
                </a:lnTo>
                <a:lnTo>
                  <a:pt x="329737" y="0"/>
                </a:lnTo>
                <a:lnTo>
                  <a:pt x="296878" y="36057"/>
                </a:lnTo>
                <a:cubicBezTo>
                  <a:pt x="191322" y="163849"/>
                  <a:pt x="108517" y="314919"/>
                  <a:pt x="56909" y="484741"/>
                </a:cubicBezTo>
                <a:cubicBezTo>
                  <a:pt x="-149143" y="1164029"/>
                  <a:pt x="221902" y="1885401"/>
                  <a:pt x="886438" y="2096317"/>
                </a:cubicBezTo>
                <a:cubicBezTo>
                  <a:pt x="1190573" y="2192863"/>
                  <a:pt x="1503072" y="2165137"/>
                  <a:pt x="1772612" y="2042350"/>
                </a:cubicBezTo>
                <a:cubicBezTo>
                  <a:pt x="1869175" y="2751345"/>
                  <a:pt x="2353890" y="3374686"/>
                  <a:pt x="3067088" y="3600950"/>
                </a:cubicBezTo>
                <a:cubicBezTo>
                  <a:pt x="3276942" y="3667542"/>
                  <a:pt x="3489599" y="3694309"/>
                  <a:pt x="3697272" y="368544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E9DFF2C-DDD2-ED4B-8D38-2A8E8633DEA0}"/>
              </a:ext>
            </a:extLst>
          </p:cNvPr>
          <p:cNvCxnSpPr/>
          <p:nvPr/>
        </p:nvCxnSpPr>
        <p:spPr>
          <a:xfrm>
            <a:off x="4131628" y="6015101"/>
            <a:ext cx="109728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8A562C1-D71E-0348-9CAA-C06807049076}"/>
              </a:ext>
            </a:extLst>
          </p:cNvPr>
          <p:cNvCxnSpPr/>
          <p:nvPr/>
        </p:nvCxnSpPr>
        <p:spPr>
          <a:xfrm>
            <a:off x="6676708" y="6015101"/>
            <a:ext cx="109728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14AB442-50A3-7A48-999E-CD20A244A98B}"/>
              </a:ext>
            </a:extLst>
          </p:cNvPr>
          <p:cNvCxnSpPr>
            <a:cxnSpLocks/>
          </p:cNvCxnSpPr>
          <p:nvPr/>
        </p:nvCxnSpPr>
        <p:spPr>
          <a:xfrm flipV="1">
            <a:off x="5979934" y="4759895"/>
            <a:ext cx="0" cy="559189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4654D8F-F2F0-0B71-0785-4EB408D62500}"/>
              </a:ext>
            </a:extLst>
          </p:cNvPr>
          <p:cNvSpPr txBox="1"/>
          <p:nvPr/>
        </p:nvSpPr>
        <p:spPr>
          <a:xfrm>
            <a:off x="1571012" y="5428416"/>
            <a:ext cx="2468880" cy="1225868"/>
          </a:xfrm>
          <a:prstGeom prst="roundRect">
            <a:avLst/>
          </a:prstGeom>
          <a:solidFill>
            <a:schemeClr val="accent2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Conflict of Interest (RP06)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FAB2E5-28DE-C286-8DAD-F1D821C8490F}"/>
              </a:ext>
            </a:extLst>
          </p:cNvPr>
          <p:cNvSpPr txBox="1"/>
          <p:nvPr/>
        </p:nvSpPr>
        <p:spPr>
          <a:xfrm>
            <a:off x="4680268" y="3456660"/>
            <a:ext cx="2468880" cy="1225868"/>
          </a:xfrm>
          <a:prstGeom prst="roundRect">
            <a:avLst/>
          </a:prstGeom>
          <a:solidFill>
            <a:schemeClr val="accent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Conflict of Interest (AD83)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E89B23-46BB-A06B-93CD-42CF126E1C3F}"/>
              </a:ext>
            </a:extLst>
          </p:cNvPr>
          <p:cNvSpPr txBox="1"/>
          <p:nvPr/>
        </p:nvSpPr>
        <p:spPr>
          <a:xfrm>
            <a:off x="7864835" y="5484249"/>
            <a:ext cx="2468880" cy="1225868"/>
          </a:xfrm>
          <a:prstGeom prst="roundRect">
            <a:avLst/>
          </a:prstGeom>
          <a:solidFill>
            <a:schemeClr val="accent4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Conflict of Commitment  (AC80)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3D2FEAB-BA2C-286A-9A9C-4D1B4EF91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COINS Transformation</a:t>
            </a:r>
          </a:p>
        </p:txBody>
      </p:sp>
      <p:sp>
        <p:nvSpPr>
          <p:cNvPr id="53" name="Gráfico 68">
            <a:extLst>
              <a:ext uri="{FF2B5EF4-FFF2-40B4-BE49-F238E27FC236}">
                <a16:creationId xmlns:a16="http://schemas.microsoft.com/office/drawing/2014/main" id="{499AB69F-83BD-EB44-847F-47ACD2AD03C7}"/>
              </a:ext>
            </a:extLst>
          </p:cNvPr>
          <p:cNvSpPr/>
          <p:nvPr/>
        </p:nvSpPr>
        <p:spPr>
          <a:xfrm>
            <a:off x="5158313" y="5285103"/>
            <a:ext cx="1643241" cy="1437836"/>
          </a:xfrm>
          <a:custGeom>
            <a:avLst/>
            <a:gdLst>
              <a:gd name="connsiteX0" fmla="*/ 535154 w 570831"/>
              <a:gd name="connsiteY0" fmla="*/ 0 h 499477"/>
              <a:gd name="connsiteX1" fmla="*/ 35677 w 570831"/>
              <a:gd name="connsiteY1" fmla="*/ 0 h 499477"/>
              <a:gd name="connsiteX2" fmla="*/ 0 w 570831"/>
              <a:gd name="connsiteY2" fmla="*/ 35677 h 499477"/>
              <a:gd name="connsiteX3" fmla="*/ 0 w 570831"/>
              <a:gd name="connsiteY3" fmla="*/ 356769 h 499477"/>
              <a:gd name="connsiteX4" fmla="*/ 35677 w 570831"/>
              <a:gd name="connsiteY4" fmla="*/ 392446 h 499477"/>
              <a:gd name="connsiteX5" fmla="*/ 249739 w 570831"/>
              <a:gd name="connsiteY5" fmla="*/ 392446 h 499477"/>
              <a:gd name="connsiteX6" fmla="*/ 249739 w 570831"/>
              <a:gd name="connsiteY6" fmla="*/ 428123 h 499477"/>
              <a:gd name="connsiteX7" fmla="*/ 142708 w 570831"/>
              <a:gd name="connsiteY7" fmla="*/ 428123 h 499477"/>
              <a:gd name="connsiteX8" fmla="*/ 107031 w 570831"/>
              <a:gd name="connsiteY8" fmla="*/ 463800 h 499477"/>
              <a:gd name="connsiteX9" fmla="*/ 107031 w 570831"/>
              <a:gd name="connsiteY9" fmla="*/ 499477 h 499477"/>
              <a:gd name="connsiteX10" fmla="*/ 463800 w 570831"/>
              <a:gd name="connsiteY10" fmla="*/ 499477 h 499477"/>
              <a:gd name="connsiteX11" fmla="*/ 463800 w 570831"/>
              <a:gd name="connsiteY11" fmla="*/ 463800 h 499477"/>
              <a:gd name="connsiteX12" fmla="*/ 428123 w 570831"/>
              <a:gd name="connsiteY12" fmla="*/ 428123 h 499477"/>
              <a:gd name="connsiteX13" fmla="*/ 321092 w 570831"/>
              <a:gd name="connsiteY13" fmla="*/ 428123 h 499477"/>
              <a:gd name="connsiteX14" fmla="*/ 321092 w 570831"/>
              <a:gd name="connsiteY14" fmla="*/ 392446 h 499477"/>
              <a:gd name="connsiteX15" fmla="*/ 535154 w 570831"/>
              <a:gd name="connsiteY15" fmla="*/ 392446 h 499477"/>
              <a:gd name="connsiteX16" fmla="*/ 570831 w 570831"/>
              <a:gd name="connsiteY16" fmla="*/ 356769 h 499477"/>
              <a:gd name="connsiteX17" fmla="*/ 570831 w 570831"/>
              <a:gd name="connsiteY17" fmla="*/ 35677 h 499477"/>
              <a:gd name="connsiteX18" fmla="*/ 535154 w 570831"/>
              <a:gd name="connsiteY18" fmla="*/ 0 h 499477"/>
              <a:gd name="connsiteX19" fmla="*/ 499477 w 570831"/>
              <a:gd name="connsiteY19" fmla="*/ 321092 h 499477"/>
              <a:gd name="connsiteX20" fmla="*/ 71354 w 570831"/>
              <a:gd name="connsiteY20" fmla="*/ 321092 h 499477"/>
              <a:gd name="connsiteX21" fmla="*/ 71354 w 570831"/>
              <a:gd name="connsiteY21" fmla="*/ 71354 h 499477"/>
              <a:gd name="connsiteX22" fmla="*/ 499477 w 570831"/>
              <a:gd name="connsiteY22" fmla="*/ 71354 h 49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0831" h="499477">
                <a:moveTo>
                  <a:pt x="535154" y="0"/>
                </a:moveTo>
                <a:lnTo>
                  <a:pt x="35677" y="0"/>
                </a:lnTo>
                <a:cubicBezTo>
                  <a:pt x="15974" y="0"/>
                  <a:pt x="0" y="15974"/>
                  <a:pt x="0" y="35677"/>
                </a:cubicBezTo>
                <a:lnTo>
                  <a:pt x="0" y="356769"/>
                </a:lnTo>
                <a:cubicBezTo>
                  <a:pt x="0" y="376471"/>
                  <a:pt x="15974" y="392446"/>
                  <a:pt x="35677" y="392446"/>
                </a:cubicBezTo>
                <a:lnTo>
                  <a:pt x="249739" y="392446"/>
                </a:lnTo>
                <a:lnTo>
                  <a:pt x="249739" y="428123"/>
                </a:lnTo>
                <a:lnTo>
                  <a:pt x="142708" y="428123"/>
                </a:lnTo>
                <a:cubicBezTo>
                  <a:pt x="123003" y="428123"/>
                  <a:pt x="107031" y="444095"/>
                  <a:pt x="107031" y="463800"/>
                </a:cubicBezTo>
                <a:lnTo>
                  <a:pt x="107031" y="499477"/>
                </a:lnTo>
                <a:lnTo>
                  <a:pt x="463800" y="499477"/>
                </a:lnTo>
                <a:lnTo>
                  <a:pt x="463800" y="463800"/>
                </a:lnTo>
                <a:cubicBezTo>
                  <a:pt x="463800" y="444095"/>
                  <a:pt x="447828" y="428123"/>
                  <a:pt x="428123" y="428123"/>
                </a:cubicBezTo>
                <a:lnTo>
                  <a:pt x="321092" y="428123"/>
                </a:lnTo>
                <a:lnTo>
                  <a:pt x="321092" y="392446"/>
                </a:lnTo>
                <a:lnTo>
                  <a:pt x="535154" y="392446"/>
                </a:lnTo>
                <a:cubicBezTo>
                  <a:pt x="554857" y="392446"/>
                  <a:pt x="570831" y="376472"/>
                  <a:pt x="570831" y="356769"/>
                </a:cubicBezTo>
                <a:lnTo>
                  <a:pt x="570831" y="35677"/>
                </a:lnTo>
                <a:cubicBezTo>
                  <a:pt x="570831" y="15974"/>
                  <a:pt x="554856" y="0"/>
                  <a:pt x="535154" y="0"/>
                </a:cubicBezTo>
                <a:close/>
                <a:moveTo>
                  <a:pt x="499477" y="321092"/>
                </a:moveTo>
                <a:lnTo>
                  <a:pt x="71354" y="321092"/>
                </a:lnTo>
                <a:lnTo>
                  <a:pt x="71354" y="71354"/>
                </a:lnTo>
                <a:lnTo>
                  <a:pt x="499477" y="71354"/>
                </a:lnTo>
                <a:close/>
              </a:path>
            </a:pathLst>
          </a:custGeom>
          <a:solidFill>
            <a:schemeClr val="accent1"/>
          </a:solidFill>
          <a:ln w="1000" cap="flat">
            <a:noFill/>
            <a:prstDash val="solid"/>
            <a:miter/>
          </a:ln>
        </p:spPr>
        <p:txBody>
          <a:bodyPr rtlCol="0" anchor="ctr"/>
          <a:lstStyle/>
          <a:p>
            <a:endParaRPr lang="es-MX" sz="900"/>
          </a:p>
        </p:txBody>
      </p:sp>
    </p:spTree>
    <p:extLst>
      <p:ext uri="{BB962C8B-B14F-4D97-AF65-F5344CB8AC3E}">
        <p14:creationId xmlns:p14="http://schemas.microsoft.com/office/powerpoint/2010/main" val="9410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920CB43-54FF-15E1-A85A-841889979087}"/>
              </a:ext>
            </a:extLst>
          </p:cNvPr>
          <p:cNvGrpSpPr/>
          <p:nvPr/>
        </p:nvGrpSpPr>
        <p:grpSpPr>
          <a:xfrm>
            <a:off x="7089711" y="1184612"/>
            <a:ext cx="3851275" cy="3851275"/>
            <a:chOff x="629387" y="1339128"/>
            <a:chExt cx="3851275" cy="3851275"/>
          </a:xfrm>
        </p:grpSpPr>
        <p:graphicFrame>
          <p:nvGraphicFramePr>
            <p:cNvPr id="4" name="Chart 111">
              <a:extLst>
                <a:ext uri="{FF2B5EF4-FFF2-40B4-BE49-F238E27FC236}">
                  <a16:creationId xmlns:a16="http://schemas.microsoft.com/office/drawing/2014/main" id="{85159344-9D4E-BA48-98CA-EE5E2AA8DA9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94630767"/>
                </p:ext>
              </p:extLst>
            </p:nvPr>
          </p:nvGraphicFramePr>
          <p:xfrm>
            <a:off x="629387" y="1339128"/>
            <a:ext cx="3851275" cy="38512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152DE8D-B1E0-294C-8028-D21E62343AD3}"/>
                </a:ext>
              </a:extLst>
            </p:cNvPr>
            <p:cNvGrpSpPr/>
            <p:nvPr/>
          </p:nvGrpSpPr>
          <p:grpSpPr>
            <a:xfrm>
              <a:off x="823062" y="1532406"/>
              <a:ext cx="3463925" cy="3464719"/>
              <a:chOff x="2733675" y="7558723"/>
              <a:chExt cx="6927850" cy="6929437"/>
            </a:xfrm>
          </p:grpSpPr>
          <p:sp>
            <p:nvSpPr>
              <p:cNvPr id="34" name="Shape 112">
                <a:extLst>
                  <a:ext uri="{FF2B5EF4-FFF2-40B4-BE49-F238E27FC236}">
                    <a16:creationId xmlns:a16="http://schemas.microsoft.com/office/drawing/2014/main" id="{0799DD4D-7B3D-EF40-960F-6ADCC93B4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675" y="7558723"/>
                <a:ext cx="6927850" cy="692943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25400" tIns="25400" rIns="25400" bIns="25400" anchor="ctr"/>
              <a:lstStyle>
                <a:lvl1pPr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algn="ctr" eaLnBrk="1"/>
                <a:endParaRPr lang="en-US" altLang="en-US" sz="2000">
                  <a:solidFill>
                    <a:srgbClr val="FFFFFF"/>
                  </a:solidFill>
                  <a:ea typeface="Helvetica Light" panose="020B0403020202020204" pitchFamily="34" charset="0"/>
                  <a:sym typeface="Helvetica Light" panose="020B0403020202020204" pitchFamily="34" charset="0"/>
                </a:endParaRPr>
              </a:p>
            </p:txBody>
          </p:sp>
          <p:sp>
            <p:nvSpPr>
              <p:cNvPr id="35" name="Shape 113">
                <a:extLst>
                  <a:ext uri="{FF2B5EF4-FFF2-40B4-BE49-F238E27FC236}">
                    <a16:creationId xmlns:a16="http://schemas.microsoft.com/office/drawing/2014/main" id="{672E59F3-0CA5-FD4D-9CCB-4F3F7DF5FC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0913" y="8317549"/>
                <a:ext cx="5411788" cy="5411787"/>
              </a:xfrm>
              <a:prstGeom prst="ellipse">
                <a:avLst/>
              </a:prstGeom>
              <a:solidFill>
                <a:srgbClr val="165FAD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25400" tIns="25400" rIns="25400" bIns="25400" anchor="ctr"/>
              <a:lstStyle>
                <a:lvl1pPr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1pPr>
                <a:lvl2pPr marL="742950" indent="-285750"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2pPr>
                <a:lvl3pPr marL="1143000" indent="-228600"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3pPr>
                <a:lvl4pPr marL="1600200" indent="-228600"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4pPr>
                <a:lvl5pPr marL="2057400" indent="-228600"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5pPr>
                <a:lvl6pPr marL="25146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6pPr>
                <a:lvl7pPr marL="29718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7pPr>
                <a:lvl8pPr marL="34290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8pPr>
                <a:lvl9pPr marL="3886200" indent="-228600" defTabSz="8255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5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defRPr>
                </a:lvl9pPr>
              </a:lstStyle>
              <a:p>
                <a:pPr algn="ctr" eaLnBrk="1"/>
                <a:endParaRPr lang="en-US" altLang="en-US" sz="2000">
                  <a:solidFill>
                    <a:srgbClr val="FFFFFF"/>
                  </a:solidFill>
                  <a:ea typeface="Helvetica Light" panose="020B0403020202020204" pitchFamily="34" charset="0"/>
                  <a:sym typeface="Helvetica Light" panose="020B0403020202020204" pitchFamily="34" charset="0"/>
                </a:endParaRPr>
              </a:p>
            </p:txBody>
          </p:sp>
        </p:grp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C32D3A2-C1BB-1549-83ED-168ED30A6BA8}"/>
                </a:ext>
              </a:extLst>
            </p:cNvPr>
            <p:cNvSpPr/>
            <p:nvPr/>
          </p:nvSpPr>
          <p:spPr>
            <a:xfrm>
              <a:off x="1243368" y="2516203"/>
              <a:ext cx="262251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COINS Transformation</a:t>
              </a:r>
            </a:p>
            <a:p>
              <a:pPr algn="ctr"/>
              <a:r>
                <a:rPr lang="en-US" sz="28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DEE3E2B-8441-854D-BFA1-E3354D07C1A9}"/>
              </a:ext>
            </a:extLst>
          </p:cNvPr>
          <p:cNvGrpSpPr/>
          <p:nvPr/>
        </p:nvGrpSpPr>
        <p:grpSpPr>
          <a:xfrm>
            <a:off x="1386037" y="537515"/>
            <a:ext cx="4143680" cy="1206009"/>
            <a:chOff x="13892227" y="9319105"/>
            <a:chExt cx="8287360" cy="241201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5066348-2831-614F-B6BC-80E397C843E6}"/>
                </a:ext>
              </a:extLst>
            </p:cNvPr>
            <p:cNvSpPr txBox="1"/>
            <p:nvPr/>
          </p:nvSpPr>
          <p:spPr>
            <a:xfrm>
              <a:off x="13892227" y="10069129"/>
              <a:ext cx="8287360" cy="1661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40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Penn State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40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Huron Consulting Group</a:t>
              </a:r>
            </a:p>
          </p:txBody>
        </p:sp>
        <p:sp>
          <p:nvSpPr>
            <p:cNvPr id="50" name="CuadroTexto 395">
              <a:extLst>
                <a:ext uri="{FF2B5EF4-FFF2-40B4-BE49-F238E27FC236}">
                  <a16:creationId xmlns:a16="http://schemas.microsoft.com/office/drawing/2014/main" id="{88123366-DC74-A846-AD0D-6FD7E6F79CFB}"/>
                </a:ext>
              </a:extLst>
            </p:cNvPr>
            <p:cNvSpPr txBox="1"/>
            <p:nvPr/>
          </p:nvSpPr>
          <p:spPr>
            <a:xfrm>
              <a:off x="13892227" y="9319105"/>
              <a:ext cx="480835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latin typeface="Arial" panose="020B0604020202020204" pitchFamily="34" charset="0"/>
                  <a:ea typeface="Lato Semibold" panose="020F0502020204030203" pitchFamily="34" charset="0"/>
                  <a:cs typeface="Arial" panose="020B0604020202020204" pitchFamily="34" charset="0"/>
                </a:rPr>
                <a:t>Partnership</a:t>
              </a:r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263FBBAA-9AD4-314B-A915-83AD5B5683A8}"/>
              </a:ext>
            </a:extLst>
          </p:cNvPr>
          <p:cNvSpPr/>
          <p:nvPr/>
        </p:nvSpPr>
        <p:spPr>
          <a:xfrm>
            <a:off x="598498" y="472906"/>
            <a:ext cx="595324" cy="5953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5331F94-CD37-2945-A5F5-1F37174D1955}"/>
              </a:ext>
            </a:extLst>
          </p:cNvPr>
          <p:cNvGrpSpPr/>
          <p:nvPr/>
        </p:nvGrpSpPr>
        <p:grpSpPr>
          <a:xfrm>
            <a:off x="1386037" y="3828848"/>
            <a:ext cx="6647620" cy="3581439"/>
            <a:chOff x="13892227" y="10895169"/>
            <a:chExt cx="13295240" cy="716287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1C243C4-CF7E-C84E-A014-80DCEEB265FC}"/>
                </a:ext>
              </a:extLst>
            </p:cNvPr>
            <p:cNvSpPr txBox="1"/>
            <p:nvPr/>
          </p:nvSpPr>
          <p:spPr>
            <a:xfrm>
              <a:off x="13892227" y="11779405"/>
              <a:ext cx="13295240" cy="6278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40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Office of the Provost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40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Senior Vice President for Research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40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Penn State Conflict of Interest Program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40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College of Medicine Conflict of Interest Office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40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Office of Research Information Systems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400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rPr>
                <a:t>Advisory Committee (Future State)</a:t>
              </a:r>
            </a:p>
            <a:p>
              <a:endParaRPr lang="en-US"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endParaRPr>
            </a:p>
            <a:p>
              <a:endParaRPr lang="en-US"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endParaRPr>
            </a:p>
            <a:p>
              <a:endParaRPr lang="en-US">
                <a:latin typeface="Arial" panose="020B0604020202020204" pitchFamily="34" charset="0"/>
                <a:ea typeface="Lato Light" panose="020F050202020403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CuadroTexto 395">
              <a:extLst>
                <a:ext uri="{FF2B5EF4-FFF2-40B4-BE49-F238E27FC236}">
                  <a16:creationId xmlns:a16="http://schemas.microsoft.com/office/drawing/2014/main" id="{8C0EE501-F604-AF4E-9ACB-0949B39F8CE4}"/>
                </a:ext>
              </a:extLst>
            </p:cNvPr>
            <p:cNvSpPr txBox="1"/>
            <p:nvPr/>
          </p:nvSpPr>
          <p:spPr>
            <a:xfrm>
              <a:off x="13892227" y="10895169"/>
              <a:ext cx="377542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latin typeface="Arial" panose="020B0604020202020204" pitchFamily="34" charset="0"/>
                  <a:ea typeface="Lato Semibold" panose="020F0502020204030203" pitchFamily="34" charset="0"/>
                  <a:cs typeface="Arial" panose="020B0604020202020204" pitchFamily="34" charset="0"/>
                </a:rPr>
                <a:t>Support</a:t>
              </a:r>
            </a:p>
          </p:txBody>
        </p:sp>
      </p:grpSp>
      <p:sp>
        <p:nvSpPr>
          <p:cNvPr id="70" name="Oval 69">
            <a:extLst>
              <a:ext uri="{FF2B5EF4-FFF2-40B4-BE49-F238E27FC236}">
                <a16:creationId xmlns:a16="http://schemas.microsoft.com/office/drawing/2014/main" id="{EC91DBB0-6D59-1B41-AC62-4582A40C2B13}"/>
              </a:ext>
            </a:extLst>
          </p:cNvPr>
          <p:cNvSpPr/>
          <p:nvPr/>
        </p:nvSpPr>
        <p:spPr>
          <a:xfrm>
            <a:off x="598498" y="3789785"/>
            <a:ext cx="595324" cy="5953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phic 9" descr="Handshake with solid fill">
            <a:extLst>
              <a:ext uri="{FF2B5EF4-FFF2-40B4-BE49-F238E27FC236}">
                <a16:creationId xmlns:a16="http://schemas.microsoft.com/office/drawing/2014/main" id="{D2FB2B0F-FE64-C311-E10B-5A0B49F1E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42413" y="537515"/>
            <a:ext cx="526386" cy="526386"/>
          </a:xfrm>
          <a:prstGeom prst="rect">
            <a:avLst/>
          </a:prstGeom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75F19312-3146-A84A-BA69-F2A1D1E130E3}"/>
              </a:ext>
            </a:extLst>
          </p:cNvPr>
          <p:cNvGrpSpPr/>
          <p:nvPr/>
        </p:nvGrpSpPr>
        <p:grpSpPr>
          <a:xfrm>
            <a:off x="598498" y="2023233"/>
            <a:ext cx="6163515" cy="1623324"/>
            <a:chOff x="12211027" y="9818581"/>
            <a:chExt cx="12327030" cy="3246648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CD0AA9A8-9D64-5847-B020-6CD194F1A0B3}"/>
                </a:ext>
              </a:extLst>
            </p:cNvPr>
            <p:cNvGrpSpPr/>
            <p:nvPr/>
          </p:nvGrpSpPr>
          <p:grpSpPr>
            <a:xfrm>
              <a:off x="13786103" y="9864349"/>
              <a:ext cx="10751954" cy="3200880"/>
              <a:chOff x="13892225" y="10030913"/>
              <a:chExt cx="10751954" cy="3200880"/>
            </a:xfrm>
          </p:grpSpPr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6D0E089-C80D-4849-9CF7-23A6742A6EB2}"/>
                  </a:ext>
                </a:extLst>
              </p:cNvPr>
              <p:cNvSpPr txBox="1"/>
              <p:nvPr/>
            </p:nvSpPr>
            <p:spPr>
              <a:xfrm>
                <a:off x="13892225" y="10831135"/>
                <a:ext cx="10751954" cy="2400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Office of the Vice Provost for Faculty Affairs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>
                    <a:latin typeface="Arial" panose="020B0604020202020204" pitchFamily="34" charset="0"/>
                    <a:ea typeface="Lato Light" panose="020F0502020204030203" pitchFamily="34" charset="0"/>
                    <a:cs typeface="Arial" panose="020B0604020202020204" pitchFamily="34" charset="0"/>
                  </a:rPr>
                  <a:t>Office for Research Protections</a:t>
                </a:r>
                <a:endParaRPr lang="en-US">
                  <a:latin typeface="Arial" panose="020B0604020202020204" pitchFamily="34" charset="0"/>
                  <a:ea typeface="Lato Light" panose="020F0502020204030203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CuadroTexto 395">
                <a:extLst>
                  <a:ext uri="{FF2B5EF4-FFF2-40B4-BE49-F238E27FC236}">
                    <a16:creationId xmlns:a16="http://schemas.microsoft.com/office/drawing/2014/main" id="{9F88E978-8520-394F-AE6D-D18F07B17913}"/>
                  </a:ext>
                </a:extLst>
              </p:cNvPr>
              <p:cNvSpPr txBox="1"/>
              <p:nvPr/>
            </p:nvSpPr>
            <p:spPr>
              <a:xfrm>
                <a:off x="13892227" y="10030913"/>
                <a:ext cx="37754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>
                    <a:latin typeface="Arial" panose="020B0604020202020204" pitchFamily="34" charset="0"/>
                    <a:ea typeface="Lato Semibold" panose="020F0502020204030203" pitchFamily="34" charset="0"/>
                    <a:cs typeface="Arial" panose="020B0604020202020204" pitchFamily="34" charset="0"/>
                  </a:rPr>
                  <a:t>Sponsors</a:t>
                </a:r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0F35A6BE-FEB6-DC48-86EE-420567B90919}"/>
                </a:ext>
              </a:extLst>
            </p:cNvPr>
            <p:cNvSpPr/>
            <p:nvPr/>
          </p:nvSpPr>
          <p:spPr>
            <a:xfrm>
              <a:off x="12211027" y="9818581"/>
              <a:ext cx="1190648" cy="11906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" name="Graphic 11" descr="Group success with solid fill">
            <a:extLst>
              <a:ext uri="{FF2B5EF4-FFF2-40B4-BE49-F238E27FC236}">
                <a16:creationId xmlns:a16="http://schemas.microsoft.com/office/drawing/2014/main" id="{C6D17E00-4328-E32A-5D3F-658AF0505A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7826" y="2082561"/>
            <a:ext cx="476668" cy="476668"/>
          </a:xfrm>
          <a:prstGeom prst="rect">
            <a:avLst/>
          </a:prstGeom>
        </p:spPr>
      </p:pic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BE303EF4-1C05-D4C2-A078-A7824F4A8B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rot="17201326">
            <a:off x="665330" y="3847170"/>
            <a:ext cx="480553" cy="48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9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C458A6-9783-8491-CC7B-CF1A859D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/>
              <a:t>Impacts to User Groups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24B043-4465-6391-12DA-335D2D7820CC}"/>
              </a:ext>
            </a:extLst>
          </p:cNvPr>
          <p:cNvSpPr/>
          <p:nvPr/>
        </p:nvSpPr>
        <p:spPr>
          <a:xfrm>
            <a:off x="980142" y="2387873"/>
            <a:ext cx="1645920" cy="1645920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Rectangle 4" descr="Teacher">
            <a:extLst>
              <a:ext uri="{FF2B5EF4-FFF2-40B4-BE49-F238E27FC236}">
                <a16:creationId xmlns:a16="http://schemas.microsoft.com/office/drawing/2014/main" id="{9C9BC5E0-8B05-3D80-3ABF-43C8F9B79A44}"/>
              </a:ext>
            </a:extLst>
          </p:cNvPr>
          <p:cNvSpPr/>
          <p:nvPr/>
        </p:nvSpPr>
        <p:spPr>
          <a:xfrm>
            <a:off x="1236149" y="2645207"/>
            <a:ext cx="1082812" cy="1082812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DA36DA1-E720-0881-A6CF-159A1E640325}"/>
              </a:ext>
            </a:extLst>
          </p:cNvPr>
          <p:cNvSpPr/>
          <p:nvPr/>
        </p:nvSpPr>
        <p:spPr>
          <a:xfrm>
            <a:off x="3731045" y="2387873"/>
            <a:ext cx="1645920" cy="1645920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C9D8D13-FC80-866C-0D85-2DB0620B63D1}"/>
              </a:ext>
            </a:extLst>
          </p:cNvPr>
          <p:cNvSpPr/>
          <p:nvPr/>
        </p:nvSpPr>
        <p:spPr>
          <a:xfrm>
            <a:off x="9521486" y="2379612"/>
            <a:ext cx="1645920" cy="1645920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E8CCAB-89FD-75B4-060B-369866612E5D}"/>
              </a:ext>
            </a:extLst>
          </p:cNvPr>
          <p:cNvSpPr txBox="1"/>
          <p:nvPr/>
        </p:nvSpPr>
        <p:spPr>
          <a:xfrm>
            <a:off x="479806" y="4354457"/>
            <a:ext cx="2646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Teaching Faculty: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AC80 awareness prior to launch</a:t>
            </a:r>
          </a:p>
        </p:txBody>
      </p:sp>
      <p:pic>
        <p:nvPicPr>
          <p:cNvPr id="17" name="Graphic 16" descr="Microscope with solid fill">
            <a:extLst>
              <a:ext uri="{FF2B5EF4-FFF2-40B4-BE49-F238E27FC236}">
                <a16:creationId xmlns:a16="http://schemas.microsoft.com/office/drawing/2014/main" id="{517456CC-8DB8-67E1-A3C4-C546F94ADC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1258" y="2684550"/>
            <a:ext cx="914400" cy="914400"/>
          </a:xfrm>
          <a:prstGeom prst="rect">
            <a:avLst/>
          </a:prstGeom>
        </p:spPr>
      </p:pic>
      <p:pic>
        <p:nvPicPr>
          <p:cNvPr id="22" name="Graphic 21" descr="User with solid fill">
            <a:extLst>
              <a:ext uri="{FF2B5EF4-FFF2-40B4-BE49-F238E27FC236}">
                <a16:creationId xmlns:a16="http://schemas.microsoft.com/office/drawing/2014/main" id="{A3DF0778-F115-39C0-8A86-CA8C36FE18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92302" y="2676289"/>
            <a:ext cx="914400" cy="914400"/>
          </a:xfrm>
          <a:prstGeom prst="rect">
            <a:avLst/>
          </a:prstGeom>
        </p:spPr>
      </p:pic>
      <p:pic>
        <p:nvPicPr>
          <p:cNvPr id="23" name="Graphic 22" descr="User with solid fill">
            <a:extLst>
              <a:ext uri="{FF2B5EF4-FFF2-40B4-BE49-F238E27FC236}">
                <a16:creationId xmlns:a16="http://schemas.microsoft.com/office/drawing/2014/main" id="{236005A3-3D8C-5897-71F1-7747F1617B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87795" y="2678393"/>
            <a:ext cx="914400" cy="9144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73AB974-E5C5-37E4-E969-AB5D6D665EE2}"/>
              </a:ext>
            </a:extLst>
          </p:cNvPr>
          <p:cNvSpPr txBox="1"/>
          <p:nvPr/>
        </p:nvSpPr>
        <p:spPr>
          <a:xfrm>
            <a:off x="3057735" y="4354457"/>
            <a:ext cx="30937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Researchers Submitting Proposals: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Fall 2024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DCDC40-EA93-7E70-C0DA-D01254665B61}"/>
              </a:ext>
            </a:extLst>
          </p:cNvPr>
          <p:cNvSpPr txBox="1"/>
          <p:nvPr/>
        </p:nvSpPr>
        <p:spPr>
          <a:xfrm>
            <a:off x="9043984" y="4354457"/>
            <a:ext cx="26009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All Users in COINS:</a:t>
            </a:r>
          </a:p>
          <a:p>
            <a:pPr algn="ctr"/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Spring 2025 </a:t>
            </a:r>
          </a:p>
        </p:txBody>
      </p:sp>
      <p:pic>
        <p:nvPicPr>
          <p:cNvPr id="26" name="Graphic 25" descr="User with solid fill">
            <a:extLst>
              <a:ext uri="{FF2B5EF4-FFF2-40B4-BE49-F238E27FC236}">
                <a16:creationId xmlns:a16="http://schemas.microsoft.com/office/drawing/2014/main" id="{F4B587C1-E8AE-CAF7-1480-186A54D572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75459" y="2567278"/>
            <a:ext cx="914400" cy="9144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96085DB-4894-3350-3A5E-23EF6ED5487F}"/>
              </a:ext>
            </a:extLst>
          </p:cNvPr>
          <p:cNvSpPr/>
          <p:nvPr/>
        </p:nvSpPr>
        <p:spPr>
          <a:xfrm>
            <a:off x="6736336" y="2402496"/>
            <a:ext cx="1645920" cy="1645920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0804CA-767C-945A-6C0B-C9612292A770}"/>
              </a:ext>
            </a:extLst>
          </p:cNvPr>
          <p:cNvSpPr txBox="1"/>
          <p:nvPr/>
        </p:nvSpPr>
        <p:spPr>
          <a:xfrm>
            <a:off x="6252995" y="4347197"/>
            <a:ext cx="2620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Department Heads: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Fall 2024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 descr="Schoolhouse with solid fill">
            <a:extLst>
              <a:ext uri="{FF2B5EF4-FFF2-40B4-BE49-F238E27FC236}">
                <a16:creationId xmlns:a16="http://schemas.microsoft.com/office/drawing/2014/main" id="{C2BDB36E-980F-EF54-8F08-F66AE58F45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36610" y="2533687"/>
            <a:ext cx="1245371" cy="12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5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C458A6-9783-8491-CC7B-CF1A859D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Data Feed to IAF</a:t>
            </a:r>
          </a:p>
        </p:txBody>
      </p:sp>
      <p:sp>
        <p:nvSpPr>
          <p:cNvPr id="5" name="Rectangle 4" descr="Teacher">
            <a:extLst>
              <a:ext uri="{FF2B5EF4-FFF2-40B4-BE49-F238E27FC236}">
                <a16:creationId xmlns:a16="http://schemas.microsoft.com/office/drawing/2014/main" id="{9C9BC5E0-8B05-3D80-3ABF-43C8F9B79A44}"/>
              </a:ext>
            </a:extLst>
          </p:cNvPr>
          <p:cNvSpPr/>
          <p:nvPr/>
        </p:nvSpPr>
        <p:spPr>
          <a:xfrm>
            <a:off x="1236149" y="2645207"/>
            <a:ext cx="1082812" cy="1082812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E8CCAB-89FD-75B4-060B-369866612E5D}"/>
              </a:ext>
            </a:extLst>
          </p:cNvPr>
          <p:cNvSpPr txBox="1"/>
          <p:nvPr/>
        </p:nvSpPr>
        <p:spPr>
          <a:xfrm>
            <a:off x="657898" y="2130116"/>
            <a:ext cx="2646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Improved Layout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Graphic 16" descr="Microscope with solid fill">
            <a:extLst>
              <a:ext uri="{FF2B5EF4-FFF2-40B4-BE49-F238E27FC236}">
                <a16:creationId xmlns:a16="http://schemas.microsoft.com/office/drawing/2014/main" id="{517456CC-8DB8-67E1-A3C4-C546F94ADC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71258" y="2684550"/>
            <a:ext cx="914400" cy="9144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73AB974-E5C5-37E4-E969-AB5D6D665EE2}"/>
              </a:ext>
            </a:extLst>
          </p:cNvPr>
          <p:cNvSpPr txBox="1"/>
          <p:nvPr/>
        </p:nvSpPr>
        <p:spPr>
          <a:xfrm>
            <a:off x="657898" y="3156372"/>
            <a:ext cx="3093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Additional types of Disclosure Information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0804CA-767C-945A-6C0B-C9612292A770}"/>
              </a:ext>
            </a:extLst>
          </p:cNvPr>
          <p:cNvSpPr txBox="1"/>
          <p:nvPr/>
        </p:nvSpPr>
        <p:spPr>
          <a:xfrm>
            <a:off x="657898" y="4375423"/>
            <a:ext cx="3198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Support Available for AORs: Go live Fall 2024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 descr="Schoolhouse with solid fill">
            <a:extLst>
              <a:ext uri="{FF2B5EF4-FFF2-40B4-BE49-F238E27FC236}">
                <a16:creationId xmlns:a16="http://schemas.microsoft.com/office/drawing/2014/main" id="{C2BDB36E-980F-EF54-8F08-F66AE58F45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36610" y="2533687"/>
            <a:ext cx="1245371" cy="1245371"/>
          </a:xfrm>
          <a:prstGeom prst="rect">
            <a:avLst/>
          </a:prstGeom>
        </p:spPr>
      </p:pic>
      <p:pic>
        <p:nvPicPr>
          <p:cNvPr id="7" name="Picture 6" descr="A blue sign with white letters&#10;&#10;Description automatically generated">
            <a:extLst>
              <a:ext uri="{FF2B5EF4-FFF2-40B4-BE49-F238E27FC236}">
                <a16:creationId xmlns:a16="http://schemas.microsoft.com/office/drawing/2014/main" id="{B1A47562-5C74-9A88-48E0-16A73DC30A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996" y="2158902"/>
            <a:ext cx="4564776" cy="5791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325746-EED2-A0BB-20A9-16F6DB0F4F1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2"/>
          <a:stretch/>
        </p:blipFill>
        <p:spPr>
          <a:xfrm>
            <a:off x="5827996" y="4279880"/>
            <a:ext cx="4564776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75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81F8-260D-8A0D-889B-49A9BF65A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1850" cy="1325563"/>
          </a:xfrm>
        </p:spPr>
        <p:txBody>
          <a:bodyPr anchor="ctr">
            <a:normAutofit/>
          </a:bodyPr>
          <a:lstStyle/>
          <a:p>
            <a:r>
              <a:rPr lang="en-US"/>
              <a:t>Resources for Disclosure Requirements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BE62992-4624-D75A-A33C-7A902A73FBFC}"/>
              </a:ext>
            </a:extLst>
          </p:cNvPr>
          <p:cNvSpPr/>
          <p:nvPr/>
        </p:nvSpPr>
        <p:spPr>
          <a:xfrm>
            <a:off x="2426939" y="2415315"/>
            <a:ext cx="1371600" cy="1371600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9975B6-FA23-4A1E-ACD6-9F1206BECC5F}"/>
              </a:ext>
            </a:extLst>
          </p:cNvPr>
          <p:cNvSpPr/>
          <p:nvPr/>
        </p:nvSpPr>
        <p:spPr>
          <a:xfrm>
            <a:off x="2426939" y="4172188"/>
            <a:ext cx="1371600" cy="1371600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pic>
        <p:nvPicPr>
          <p:cNvPr id="16" name="Graphic 15" descr="Laptop with solid fill">
            <a:extLst>
              <a:ext uri="{FF2B5EF4-FFF2-40B4-BE49-F238E27FC236}">
                <a16:creationId xmlns:a16="http://schemas.microsoft.com/office/drawing/2014/main" id="{5AD398F5-13EA-CD97-D765-F3833C32E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55539" y="2643915"/>
            <a:ext cx="914400" cy="914400"/>
          </a:xfrm>
          <a:prstGeom prst="rect">
            <a:avLst/>
          </a:prstGeom>
        </p:spPr>
      </p:pic>
      <p:pic>
        <p:nvPicPr>
          <p:cNvPr id="21" name="Graphic 20" descr="Classroom with solid fill">
            <a:extLst>
              <a:ext uri="{FF2B5EF4-FFF2-40B4-BE49-F238E27FC236}">
                <a16:creationId xmlns:a16="http://schemas.microsoft.com/office/drawing/2014/main" id="{E5EC0B9E-8E9A-6B0C-EE8C-7808DEE672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5539" y="4430267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708A438-CF0F-9B40-69AE-60464619910C}"/>
              </a:ext>
            </a:extLst>
          </p:cNvPr>
          <p:cNvSpPr txBox="1"/>
          <p:nvPr/>
        </p:nvSpPr>
        <p:spPr>
          <a:xfrm>
            <a:off x="4027139" y="2505177"/>
            <a:ext cx="69336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Live webinars, videos, and job aides: </a:t>
            </a:r>
            <a:b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www.research.psu.edu/coi/training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63794D-9B39-5365-B472-938CAFA5873C}"/>
              </a:ext>
            </a:extLst>
          </p:cNvPr>
          <p:cNvSpPr txBox="1"/>
          <p:nvPr/>
        </p:nvSpPr>
        <p:spPr>
          <a:xfrm>
            <a:off x="4027138" y="4410413"/>
            <a:ext cx="69336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In-person training: </a:t>
            </a:r>
            <a:b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Request via email </a:t>
            </a:r>
            <a:r>
              <a:rPr lang="en-US" sz="2800">
                <a:hlinkClick r:id="rId8"/>
              </a:rPr>
              <a:t>cls65@psu.edu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141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6A664-FF82-1B4A-0423-DAF38E6F9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COINS Transformation Project Website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D312E-91DD-2E65-8075-C268A4804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794" y="6147021"/>
            <a:ext cx="7411984" cy="3458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u="sng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3"/>
              </a:rPr>
              <a:t>www.research.psu.edu/coi/COINS-Transformation-Project</a:t>
            </a:r>
            <a:endParaRPr lang="en-US" sz="240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DC9276-516E-F4F6-2F88-5E9D92018E79}"/>
              </a:ext>
            </a:extLst>
          </p:cNvPr>
          <p:cNvSpPr txBox="1">
            <a:spLocks/>
          </p:cNvSpPr>
          <p:nvPr/>
        </p:nvSpPr>
        <p:spPr>
          <a:xfrm>
            <a:off x="7968779" y="2358189"/>
            <a:ext cx="3919122" cy="2502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sz="2400" dirty="0">
                <a:cs typeface="Calibri"/>
              </a:rPr>
              <a:t>Send us your general </a:t>
            </a:r>
            <a:r>
              <a:rPr lang="en-US" sz="2400" b="1" dirty="0">
                <a:cs typeface="Calibri"/>
              </a:rPr>
              <a:t>comments and questions</a:t>
            </a:r>
            <a:r>
              <a:rPr lang="en-US" sz="2400" dirty="0">
                <a:cs typeface="Calibri"/>
              </a:rPr>
              <a:t> via the online form in the “Contact Us” section of the website.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400" dirty="0">
                <a:cs typeface="Calibri"/>
              </a:rPr>
              <a:t>Researchers may sign up for </a:t>
            </a:r>
            <a:r>
              <a:rPr lang="en-US" sz="2400" b="1" dirty="0">
                <a:cs typeface="Calibri"/>
              </a:rPr>
              <a:t>Key User Group</a:t>
            </a:r>
            <a:r>
              <a:rPr lang="en-US" sz="2400" dirty="0">
                <a:cs typeface="Calibri"/>
              </a:rPr>
              <a:t> testing, email Morgan Rhinehart at </a:t>
            </a:r>
            <a:r>
              <a:rPr lang="en-US" sz="2400" dirty="0">
                <a:cs typeface="Calibri"/>
                <a:hlinkClick r:id="rId4"/>
              </a:rPr>
              <a:t>mar472@psu.edu</a:t>
            </a:r>
            <a:r>
              <a:rPr lang="en-US" sz="2400" dirty="0">
                <a:cs typeface="Calibri"/>
              </a:rPr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37AD99-9DB5-EDCE-078C-69132DF2B4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015" y="2055365"/>
            <a:ext cx="6782469" cy="3704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238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57185AB-203F-CC2D-905B-B3E230539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36163"/>
          </a:xfrm>
        </p:spPr>
        <p:txBody>
          <a:bodyPr/>
          <a:lstStyle/>
          <a:p>
            <a:r>
              <a:rPr lang="en-US" dirty="0"/>
              <a:t>HRPP Updates: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9B439-2B3B-F2F8-5898-ECD65EAB6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9051" y="1681163"/>
            <a:ext cx="5183188" cy="823912"/>
          </a:xfrm>
        </p:spPr>
        <p:txBody>
          <a:bodyPr anchor="t">
            <a:normAutofit/>
          </a:bodyPr>
          <a:lstStyle/>
          <a:p>
            <a:r>
              <a:rPr lang="en-US" dirty="0"/>
              <a:t>2024 AAHRPP Re-accreditation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B3C187-2BB7-2483-8F44-3C229E29E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9051" y="2505075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Step 1 application will be submitted this week</a:t>
            </a:r>
          </a:p>
          <a:p>
            <a:endParaRPr lang="en-US" dirty="0"/>
          </a:p>
          <a:p>
            <a:r>
              <a:rPr lang="en-US" dirty="0"/>
              <a:t>Folks in this group may be contacted for the site visit – late Summer/early Fall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3549C2-924F-6AF2-8661-63FC8656C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354637" cy="823912"/>
          </a:xfrm>
        </p:spPr>
        <p:txBody>
          <a:bodyPr anchor="t">
            <a:normAutofit/>
          </a:bodyPr>
          <a:lstStyle/>
          <a:p>
            <a:r>
              <a:rPr lang="en-US" dirty="0"/>
              <a:t>2023 University-wide Satisfaction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3737E-C3FA-0FF3-AA22-2411CB3AD6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78% of respondents indicated they are satisfied or very satisfied</a:t>
            </a:r>
          </a:p>
          <a:p>
            <a:endParaRPr lang="en-US" dirty="0"/>
          </a:p>
          <a:p>
            <a:r>
              <a:rPr lang="en-US" dirty="0"/>
              <a:t>Overall improvement in satisfaction from all research  roles since the 2022 survey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HRPP Satisfaction Survey Results | Research at Penn State (psu.edu)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4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0DB3-DE19-6CEA-CD5D-98EBDE6AF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44" y="2322145"/>
            <a:ext cx="9775013" cy="2091275"/>
          </a:xfrm>
        </p:spPr>
        <p:txBody>
          <a:bodyPr>
            <a:normAutofit fontScale="90000"/>
          </a:bodyPr>
          <a:lstStyle/>
          <a:p>
            <a:r>
              <a:rPr lang="en-US">
                <a:latin typeface="Arial Black"/>
                <a:cs typeface="Arial"/>
              </a:rPr>
              <a:t>THANK YOU!</a:t>
            </a:r>
            <a:br>
              <a:rPr lang="en-US">
                <a:latin typeface="Arial Black"/>
                <a:cs typeface="Arial"/>
              </a:rPr>
            </a:br>
            <a:br>
              <a:rPr lang="en-US">
                <a:latin typeface="Arial Black"/>
                <a:cs typeface="Arial"/>
              </a:rPr>
            </a:br>
            <a:r>
              <a:rPr lang="en-US">
                <a:solidFill>
                  <a:schemeClr val="accent2">
                    <a:lumMod val="60000"/>
                    <a:lumOff val="40000"/>
                  </a:schemeClr>
                </a:solidFill>
                <a:latin typeface="Arial Black"/>
                <a:cs typeface="Arial"/>
              </a:rPr>
              <a:t>Questions?</a:t>
            </a:r>
            <a:br>
              <a:rPr lang="en-US"/>
            </a:br>
            <a:endParaRPr lang="en-US" b="1">
              <a:solidFill>
                <a:schemeClr val="accent4"/>
              </a:solidFill>
              <a:latin typeface="Arial"/>
              <a:cs typeface="Arial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FFC9487-E592-2C85-3584-4123E998182D}"/>
              </a:ext>
            </a:extLst>
          </p:cNvPr>
          <p:cNvSpPr txBox="1">
            <a:spLocks/>
          </p:cNvSpPr>
          <p:nvPr/>
        </p:nvSpPr>
        <p:spPr>
          <a:xfrm>
            <a:off x="447254" y="4565907"/>
            <a:ext cx="10613488" cy="198069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CLINT SCHMIDT, </a:t>
            </a:r>
            <a:r>
              <a:rPr lang="en-US">
                <a:solidFill>
                  <a:schemeClr val="accent2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cls65@psu.edu</a:t>
            </a:r>
            <a:endParaRPr lang="en-US">
              <a:solidFill>
                <a:schemeClr val="accent2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16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2F2F2F"/>
      </a:dk1>
      <a:lt1>
        <a:srgbClr val="FFFFFF"/>
      </a:lt1>
      <a:dk2>
        <a:srgbClr val="011F5E"/>
      </a:dk2>
      <a:lt2>
        <a:srgbClr val="FFFFFF"/>
      </a:lt2>
      <a:accent1>
        <a:srgbClr val="E98300"/>
      </a:accent1>
      <a:accent2>
        <a:srgbClr val="1E407C"/>
      </a:accent2>
      <a:accent3>
        <a:srgbClr val="BC204B"/>
      </a:accent3>
      <a:accent4>
        <a:srgbClr val="3EA39E"/>
      </a:accent4>
      <a:accent5>
        <a:srgbClr val="009CDE"/>
      </a:accent5>
      <a:accent6>
        <a:srgbClr val="99CC00"/>
      </a:accent6>
      <a:hlink>
        <a:srgbClr val="3366CC"/>
      </a:hlink>
      <a:folHlink>
        <a:srgbClr val="795C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P Template 2022" id="{684DA6EA-4281-41E2-947C-4E2D9E8BDA89}" vid="{E53226B5-9AE6-4E55-9F01-DFF77B282338}"/>
    </a:ext>
  </a:extLst>
</a:theme>
</file>

<file path=ppt/theme/theme2.xml><?xml version="1.0" encoding="utf-8"?>
<a:theme xmlns:a="http://schemas.openxmlformats.org/drawingml/2006/main" name="Introduction and Closing Slides">
  <a:themeElements>
    <a:clrScheme name="ORP Palette">
      <a:dk1>
        <a:srgbClr val="000000"/>
      </a:dk1>
      <a:lt1>
        <a:srgbClr val="FFFFFF"/>
      </a:lt1>
      <a:dk2>
        <a:srgbClr val="011F5E"/>
      </a:dk2>
      <a:lt2>
        <a:srgbClr val="FFFFFF"/>
      </a:lt2>
      <a:accent1>
        <a:srgbClr val="444444"/>
      </a:accent1>
      <a:accent2>
        <a:srgbClr val="1E407C"/>
      </a:accent2>
      <a:accent3>
        <a:srgbClr val="BC204B"/>
      </a:accent3>
      <a:accent4>
        <a:srgbClr val="009CDE"/>
      </a:accent4>
      <a:accent5>
        <a:srgbClr val="E98300"/>
      </a:accent5>
      <a:accent6>
        <a:srgbClr val="3EA39E"/>
      </a:accent6>
      <a:hlink>
        <a:srgbClr val="3366CC"/>
      </a:hlink>
      <a:folHlink>
        <a:srgbClr val="795CB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P Template 2022" id="{684DA6EA-4281-41E2-947C-4E2D9E8BDA89}" vid="{48239E02-F3EE-441A-8157-9DFF394A44AB}"/>
    </a:ext>
  </a:extLst>
</a:theme>
</file>

<file path=ppt/theme/theme3.xml><?xml version="1.0" encoding="utf-8"?>
<a:theme xmlns:a="http://schemas.openxmlformats.org/drawingml/2006/main" name="Introduction and Closing Slides">
  <a:themeElements>
    <a:clrScheme name="ORP Palette">
      <a:dk1>
        <a:srgbClr val="000000"/>
      </a:dk1>
      <a:lt1>
        <a:srgbClr val="FFFFFF"/>
      </a:lt1>
      <a:dk2>
        <a:srgbClr val="011F5E"/>
      </a:dk2>
      <a:lt2>
        <a:srgbClr val="FFFFFF"/>
      </a:lt2>
      <a:accent1>
        <a:srgbClr val="444444"/>
      </a:accent1>
      <a:accent2>
        <a:srgbClr val="1E407C"/>
      </a:accent2>
      <a:accent3>
        <a:srgbClr val="BC204B"/>
      </a:accent3>
      <a:accent4>
        <a:srgbClr val="009CDE"/>
      </a:accent4>
      <a:accent5>
        <a:srgbClr val="E98300"/>
      </a:accent5>
      <a:accent6>
        <a:srgbClr val="3EA39E"/>
      </a:accent6>
      <a:hlink>
        <a:srgbClr val="3366CC"/>
      </a:hlink>
      <a:folHlink>
        <a:srgbClr val="795CB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P Template 2023.potx" id="{0419DD8A-DD97-47E6-919D-D4875DFCE756}" vid="{845109A3-7216-4D24-8850-FB1CA4D2D33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88b4db8-834c-465a-9fd7-04b11723b9f0" xsi:nil="true"/>
    <lcf76f155ced4ddcb4097134ff3c332f xmlns="f6b9fd05-7d2c-4eaf-8391-f3f311f8a6b0">
      <Terms xmlns="http://schemas.microsoft.com/office/infopath/2007/PartnerControls"/>
    </lcf76f155ced4ddcb4097134ff3c332f>
    <Additional_x0020_Information xmlns="f6b9fd05-7d2c-4eaf-8391-f3f311f8a6b0" xsi:nil="true"/>
    <SharedWithUsers xmlns="e88b4db8-834c-465a-9fd7-04b11723b9f0">
      <UserInfo>
        <DisplayName>Bode-Lang, Katherine</DisplayName>
        <AccountId>23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B1D856A5C15D4A832FC276C754B44D" ma:contentTypeVersion="16" ma:contentTypeDescription="Create a new document." ma:contentTypeScope="" ma:versionID="ced2249192d184d96a97c375516bf054">
  <xsd:schema xmlns:xsd="http://www.w3.org/2001/XMLSchema" xmlns:xs="http://www.w3.org/2001/XMLSchema" xmlns:p="http://schemas.microsoft.com/office/2006/metadata/properties" xmlns:ns2="f6b9fd05-7d2c-4eaf-8391-f3f311f8a6b0" xmlns:ns3="e88b4db8-834c-465a-9fd7-04b11723b9f0" targetNamespace="http://schemas.microsoft.com/office/2006/metadata/properties" ma:root="true" ma:fieldsID="d5a2d02f919826650e03f690a025b833" ns2:_="" ns3:_="">
    <xsd:import namespace="f6b9fd05-7d2c-4eaf-8391-f3f311f8a6b0"/>
    <xsd:import namespace="e88b4db8-834c-465a-9fd7-04b11723b9f0"/>
    <xsd:element name="properties">
      <xsd:complexType>
        <xsd:sequence>
          <xsd:element name="documentManagement">
            <xsd:complexType>
              <xsd:all>
                <xsd:element ref="ns2:Additional_x0020_Information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b9fd05-7d2c-4eaf-8391-f3f311f8a6b0" elementFormDefault="qualified">
    <xsd:import namespace="http://schemas.microsoft.com/office/2006/documentManagement/types"/>
    <xsd:import namespace="http://schemas.microsoft.com/office/infopath/2007/PartnerControls"/>
    <xsd:element name="Additional_x0020_Information" ma:index="2" nillable="true" ma:displayName="Additional Information" ma:internalName="Additional_x0020_Information" ma:readOnly="false">
      <xsd:simpleType>
        <xsd:restriction base="dms:Text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8b28469-8996-4088-bd89-44d87d6385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8b4db8-834c-465a-9fd7-04b11723b9f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de67703-e398-48bf-9b75-6c99d98bb219}" ma:internalName="TaxCatchAll" ma:readOnly="false" ma:showField="CatchAllData" ma:web="e88b4db8-834c-465a-9fd7-04b11723b9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9B71B0-3BF8-4B35-B91F-9AD98F8056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322A09-4EB6-4F9F-97FA-39CD49194C62}">
  <ds:schemaRefs>
    <ds:schemaRef ds:uri="http://schemas.microsoft.com/office/2006/metadata/properties"/>
    <ds:schemaRef ds:uri="http://purl.org/dc/terms/"/>
    <ds:schemaRef ds:uri="f6b9fd05-7d2c-4eaf-8391-f3f311f8a6b0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e88b4db8-834c-465a-9fd7-04b11723b9f0"/>
  </ds:schemaRefs>
</ds:datastoreItem>
</file>

<file path=customXml/itemProps3.xml><?xml version="1.0" encoding="utf-8"?>
<ds:datastoreItem xmlns:ds="http://schemas.openxmlformats.org/officeDocument/2006/customXml" ds:itemID="{B165FE37-FD4D-43E7-831F-198388395CEF}">
  <ds:schemaRefs>
    <ds:schemaRef ds:uri="e88b4db8-834c-465a-9fd7-04b11723b9f0"/>
    <ds:schemaRef ds:uri="f6b9fd05-7d2c-4eaf-8391-f3f311f8a6b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7cf48d45-3ddb-4389-a9c1-c115526eb52e}" enabled="0" method="" siteId="{7cf48d45-3ddb-4389-a9c1-c115526eb52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ORP Template 2022</Template>
  <TotalTime>15</TotalTime>
  <Words>870</Words>
  <Application>Microsoft Office PowerPoint</Application>
  <PresentationFormat>Widescreen</PresentationFormat>
  <Paragraphs>112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Arial,Sans-Serif</vt:lpstr>
      <vt:lpstr>Calibri</vt:lpstr>
      <vt:lpstr>Franklin Gothic Book</vt:lpstr>
      <vt:lpstr>Franklin Gothic Medium</vt:lpstr>
      <vt:lpstr>Helvetica Light</vt:lpstr>
      <vt:lpstr>Symbol</vt:lpstr>
      <vt:lpstr>Times New Roman</vt:lpstr>
      <vt:lpstr>Office Theme</vt:lpstr>
      <vt:lpstr>Introduction and Closing Slides</vt:lpstr>
      <vt:lpstr>Introduction and Closing Slides</vt:lpstr>
      <vt:lpstr>COINS Transformation Project</vt:lpstr>
      <vt:lpstr>COINS Transformation</vt:lpstr>
      <vt:lpstr>PowerPoint Presentation</vt:lpstr>
      <vt:lpstr>Impacts to User Groups</vt:lpstr>
      <vt:lpstr>Data Feed to IAF</vt:lpstr>
      <vt:lpstr>Resources for Disclosure Requirements</vt:lpstr>
      <vt:lpstr>COINS Transformation Project Website</vt:lpstr>
      <vt:lpstr>HRPP Updates:</vt:lpstr>
      <vt:lpstr>THANK YOU! 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SESSION GOES HERE</dc:title>
  <dc:creator>Lisa Urban</dc:creator>
  <cp:lastModifiedBy>Schmidt, Clinton</cp:lastModifiedBy>
  <cp:revision>2</cp:revision>
  <dcterms:created xsi:type="dcterms:W3CDTF">2023-01-06T13:36:50Z</dcterms:created>
  <dcterms:modified xsi:type="dcterms:W3CDTF">2024-03-12T16:20:07Z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0x010100A1B1D856A5C15D4A832FC276C754B44D</vt:lpwstr>
  </property>
  <property fmtid="{D5CDD505-2E9C-101B-9397-08002B2CF9AE}" pid="3" name="MediaServiceImageTags">
    <vt:lpwstr/>
  </property>
</Properties>
</file>