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7"/>
  </p:handoutMasterIdLst>
  <p:sldIdLst>
    <p:sldId id="256" r:id="rId5"/>
    <p:sldId id="282" r:id="rId6"/>
    <p:sldId id="293" r:id="rId7"/>
    <p:sldId id="287" r:id="rId8"/>
    <p:sldId id="279" r:id="rId9"/>
    <p:sldId id="289" r:id="rId10"/>
    <p:sldId id="285" r:id="rId11"/>
    <p:sldId id="288" r:id="rId12"/>
    <p:sldId id="266" r:id="rId13"/>
    <p:sldId id="291" r:id="rId14"/>
    <p:sldId id="290" r:id="rId15"/>
    <p:sldId id="292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e, Niki Lynn" initials="PNL" lastIdx="3" clrIdx="0">
    <p:extLst>
      <p:ext uri="{19B8F6BF-5375-455C-9EA6-DF929625EA0E}">
        <p15:presenceInfo xmlns:p15="http://schemas.microsoft.com/office/powerpoint/2012/main" userId="S::nlg4@psu.edu::8570a88e-171c-428c-b4aa-e884270b2b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2T19:27:27.28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2T19:27:27.280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AB32-7EB6-4A08-9B2A-09C490E84D9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9BF2-45DB-4EF7-B3FE-3825624E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ants.nih.gov/grants/guide/notice-files/NOT-OD-24-057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ants.nih.gov/grants/guide/notice-files/NOT-OD-24-010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ew.nsf.gov/policies/pappg/24-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Pre-Award </a:t>
            </a:r>
            <a:br>
              <a:rPr lang="en-US" b="1" dirty="0"/>
            </a:br>
            <a:r>
              <a:rPr lang="en-US" b="1" dirty="0"/>
              <a:t>Advisory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44983"/>
            <a:ext cx="6815669" cy="10334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13 March 2024</a:t>
            </a:r>
          </a:p>
          <a:p>
            <a:r>
              <a:rPr lang="en-US" sz="3200" dirty="0"/>
              <a:t>ACOR Meeting Update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5" y="1562439"/>
            <a:ext cx="2403719" cy="10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</a:pPr>
            <a:endParaRPr lang="en-US" sz="1050" b="1" dirty="0"/>
          </a:p>
          <a:p>
            <a:pPr algn="l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</a:rPr>
              <a:t>eRA Commons ID Requirements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Commons ID credentials are required for all persons listed on the senior/key person profile form. 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Old warning is now an ERROR</a:t>
            </a:r>
          </a:p>
          <a:p>
            <a:pPr lvl="1">
              <a:spcBef>
                <a:spcPts val="600"/>
              </a:spcBef>
            </a:pPr>
            <a:endParaRPr lang="en-US" sz="15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NOT-OD-24-057</a:t>
            </a:r>
            <a:r>
              <a:rPr lang="en-US" sz="2800" b="1" dirty="0">
                <a:solidFill>
                  <a:schemeClr val="tx1"/>
                </a:solidFill>
              </a:rPr>
              <a:t>:  </a:t>
            </a:r>
            <a:r>
              <a:rPr lang="en-US" sz="2800" b="1" dirty="0"/>
              <a:t>Guidance on Salary Limitation for Grants and Cooperative Agreements FY 2024</a:t>
            </a:r>
          </a:p>
          <a:p>
            <a:pPr algn="l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</a:rPr>
              <a:t>Reporting Requirements and Close-out Process -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Enhancements and Reminders were shared in the recent 2024 NIH Grants Policy Updates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DB74E-68E1-49E3-88A4-8CE812DAAEEB}"/>
              </a:ext>
            </a:extLst>
          </p:cNvPr>
          <p:cNvSpPr txBox="1"/>
          <p:nvPr/>
        </p:nvSpPr>
        <p:spPr>
          <a:xfrm>
            <a:off x="2965773" y="680983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National Institutes of Health (NIH)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2024 NIH Grants Policy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2CA1D-F52D-4CD6-B8BD-B81C30ED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5" y="757218"/>
            <a:ext cx="3067652" cy="572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5AC55B-7468-41AA-9CEC-FD93EAC8C3D3}"/>
              </a:ext>
            </a:extLst>
          </p:cNvPr>
          <p:cNvSpPr/>
          <p:nvPr/>
        </p:nvSpPr>
        <p:spPr>
          <a:xfrm>
            <a:off x="6356952" y="1389634"/>
            <a:ext cx="5130265" cy="9891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NIH YOUTUBE VIDEO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https://www.youtube.com/watch?v=aEvDFhXh1yg</a:t>
            </a:r>
          </a:p>
        </p:txBody>
      </p:sp>
    </p:spTree>
    <p:extLst>
      <p:ext uri="{BB962C8B-B14F-4D97-AF65-F5344CB8AC3E}">
        <p14:creationId xmlns:p14="http://schemas.microsoft.com/office/powerpoint/2010/main" val="422955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spcBef>
                <a:spcPts val="600"/>
              </a:spcBef>
            </a:pPr>
            <a:endParaRPr lang="en-US" sz="800" b="1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NOT-OD-24-010</a:t>
            </a:r>
            <a:r>
              <a:rPr lang="en-US" sz="2800" b="1" dirty="0">
                <a:solidFill>
                  <a:schemeClr val="tx1"/>
                </a:solidFill>
              </a:rPr>
              <a:t>:  </a:t>
            </a:r>
            <a:r>
              <a:rPr lang="en-US" sz="2800" b="1" dirty="0"/>
              <a:t>Simplified Review Framework for NIH Research Project Grant Applications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Effective for applications with due date on or after January 25, 2025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More information to come soon</a:t>
            </a:r>
          </a:p>
          <a:p>
            <a:pPr algn="l">
              <a:spcBef>
                <a:spcPts val="600"/>
              </a:spcBef>
            </a:pPr>
            <a:endParaRPr lang="en-US" sz="900" b="1" dirty="0"/>
          </a:p>
          <a:p>
            <a:pPr algn="l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</a:rPr>
              <a:t>COMMON FORMS for Biographical Sketch and Other Support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Forms I (are coming) - due date on or after January 25, 2025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Will require the use of </a:t>
            </a:r>
            <a:r>
              <a:rPr lang="en-US" sz="2600" b="1" dirty="0" err="1"/>
              <a:t>SciENcv</a:t>
            </a:r>
            <a:r>
              <a:rPr lang="en-US" sz="2600" b="1" dirty="0"/>
              <a:t> templates – May 2025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Continue to use the current forms until Forms I are implemented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/>
              <a:t>Will be collecting some NIH specific information in another section</a:t>
            </a:r>
            <a:endParaRPr lang="en-US" sz="2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3130678" y="689517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National Institutes of Health (NIH)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2024 NIH Grants Policy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DB28F-2E9B-4568-8815-192176C5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5" y="757218"/>
            <a:ext cx="3067652" cy="5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1167" y="2786763"/>
            <a:ext cx="9609666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OMG - Ar</a:t>
            </a:r>
            <a:r>
              <a:rPr lang="en-US" sz="6000" b="1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 you ready for it!!</a:t>
            </a:r>
            <a:endParaRPr lang="en-US" sz="6000" b="1" cap="none" spc="0" dirty="0">
              <a:ln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88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4823" y="345141"/>
            <a:ext cx="9003245" cy="1156662"/>
          </a:xfrm>
        </p:spPr>
        <p:txBody>
          <a:bodyPr>
            <a:normAutofit/>
          </a:bodyPr>
          <a:lstStyle/>
          <a:p>
            <a:r>
              <a:rPr lang="en-US" sz="3600" b="1" dirty="0"/>
              <a:t>Advisory Board Members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12800" y="1254382"/>
          <a:ext cx="345612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60">
                  <a:extLst>
                    <a:ext uri="{9D8B030D-6E8A-4147-A177-3AD203B41FA5}">
                      <a16:colId xmlns:a16="http://schemas.microsoft.com/office/drawing/2014/main" val="3625842319"/>
                    </a:ext>
                  </a:extLst>
                </a:gridCol>
                <a:gridCol w="1712562">
                  <a:extLst>
                    <a:ext uri="{9D8B030D-6E8A-4147-A177-3AD203B41FA5}">
                      <a16:colId xmlns:a16="http://schemas.microsoft.com/office/drawing/2014/main" val="3860000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59777"/>
                  </a:ext>
                </a:extLst>
              </a:tr>
              <a:tr h="301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Christina Wagner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Jenna Neff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1531"/>
                  </a:ext>
                </a:extLst>
              </a:tr>
              <a:tr h="616663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Derondah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Boothe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Jessica Hoyt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David Yingling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47348"/>
                  </a:ext>
                </a:extLst>
              </a:tr>
              <a:tr h="6166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Kristi Bracale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Thomas Brydebell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Nichole Spicer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College of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74761"/>
                  </a:ext>
                </a:extLst>
              </a:tr>
              <a:tr h="301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Controllers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85404"/>
                  </a:ext>
                </a:extLst>
              </a:tr>
              <a:tr h="301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Lori Tricou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74606"/>
                  </a:ext>
                </a:extLst>
              </a:tr>
              <a:tr h="43961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Missy Gensimore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Lisa Sergeant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ECoS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826888"/>
                  </a:ext>
                </a:extLst>
              </a:tr>
              <a:tr h="27691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Kyle Fagan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5416"/>
                  </a:ext>
                </a:extLst>
              </a:tr>
              <a:tr h="493876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Chris Woods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Jenny Billett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87941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423787" y="1249448"/>
          <a:ext cx="3344425" cy="443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371">
                  <a:extLst>
                    <a:ext uri="{9D8B030D-6E8A-4147-A177-3AD203B41FA5}">
                      <a16:colId xmlns:a16="http://schemas.microsoft.com/office/drawing/2014/main" val="3625842319"/>
                    </a:ext>
                  </a:extLst>
                </a:gridCol>
                <a:gridCol w="1790054">
                  <a:extLst>
                    <a:ext uri="{9D8B030D-6E8A-4147-A177-3AD203B41FA5}">
                      <a16:colId xmlns:a16="http://schemas.microsoft.com/office/drawing/2014/main" val="3860000146"/>
                    </a:ext>
                  </a:extLst>
                </a:gridCol>
              </a:tblGrid>
              <a:tr h="259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59777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Michelle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ENG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16685"/>
                  </a:ext>
                </a:extLst>
              </a:tr>
              <a:tr h="624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Sam Hendershot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Niki Page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Christy Shaw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1531"/>
                  </a:ext>
                </a:extLst>
              </a:tr>
              <a:tr h="6376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Vicky Kaltenbach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Tracy 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5416"/>
                  </a:ext>
                </a:extLst>
              </a:tr>
              <a:tr h="823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Will Gowen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Law/School of International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95512"/>
                  </a:ext>
                </a:extLst>
              </a:tr>
              <a:tr h="28659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Carol Mellott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Mark Williams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Rocco Zinobile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Liberal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36021"/>
                  </a:ext>
                </a:extLst>
              </a:tr>
              <a:tr h="4516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Jenifer Hoffman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Rebecca Shultz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Deborah Thorpe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811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8189" y="646473"/>
            <a:ext cx="526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*Meetings are held the second Thursday of each month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2AB84FE-88CA-45B0-A114-886720AB6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08336"/>
              </p:ext>
            </p:extLst>
          </p:nvPr>
        </p:nvGraphicFramePr>
        <p:xfrm>
          <a:off x="7923076" y="1251987"/>
          <a:ext cx="345612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79">
                  <a:extLst>
                    <a:ext uri="{9D8B030D-6E8A-4147-A177-3AD203B41FA5}">
                      <a16:colId xmlns:a16="http://schemas.microsoft.com/office/drawing/2014/main" val="3625842319"/>
                    </a:ext>
                  </a:extLst>
                </a:gridCol>
                <a:gridCol w="1731444">
                  <a:extLst>
                    <a:ext uri="{9D8B030D-6E8A-4147-A177-3AD203B41FA5}">
                      <a16:colId xmlns:a16="http://schemas.microsoft.com/office/drawing/2014/main" val="3860000146"/>
                    </a:ext>
                  </a:extLst>
                </a:gridCol>
              </a:tblGrid>
              <a:tr h="288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59777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Nichole Dell’Antonio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Chris Lose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Kara Marshall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Jennifer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ORIS  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16685"/>
                  </a:ext>
                </a:extLst>
              </a:tr>
              <a:tr h="30065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Judy Latta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83960"/>
                  </a:ext>
                </a:extLst>
              </a:tr>
              <a:tr h="6246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Leah Rattie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Laura Reddington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Diane Rudy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1531"/>
                  </a:ext>
                </a:extLst>
              </a:tr>
              <a:tr h="63763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Deanna Lose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Robin Bailey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Rachel Charney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SSRI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5416"/>
                  </a:ext>
                </a:extLst>
              </a:tr>
              <a:tr h="823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Lisa Wiedemer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Jen Surrena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Lisa Curran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Alicia Wondoloski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University College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Penn State Behrend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Penn State Berks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Penn State Harrisburg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9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97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1167" y="2459504"/>
            <a:ext cx="9609666" cy="193899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Stay tuned for your friendly </a:t>
            </a:r>
            <a:r>
              <a:rPr lang="en-US" sz="6000" b="1" dirty="0" err="1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SIMSbudget</a:t>
            </a:r>
            <a:r>
              <a:rPr lang="en-US" sz="6000" b="1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demo…</a:t>
            </a:r>
            <a:endParaRPr lang="en-US" sz="6000" b="1" cap="none" spc="0" dirty="0">
              <a:ln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18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</a:pPr>
            <a:endParaRPr lang="en-US" sz="1050" b="1" dirty="0"/>
          </a:p>
          <a:p>
            <a:pPr algn="l">
              <a:spcBef>
                <a:spcPts val="600"/>
              </a:spcBef>
            </a:pPr>
            <a:r>
              <a:rPr lang="en-US" sz="2800" b="1" dirty="0"/>
              <a:t>PAPPG NSF 24-1: </a:t>
            </a:r>
            <a:r>
              <a:rPr lang="en-US" sz="2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https://new.nsf.gov/policies/pappg/24-1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Link to NEW PAPPG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Summary </a:t>
            </a:r>
            <a:r>
              <a:rPr lang="en-US" sz="2400" b="1" dirty="0">
                <a:solidFill>
                  <a:schemeClr val="tx1"/>
                </a:solidFill>
              </a:rPr>
              <a:t>of changes to the PAPPG</a:t>
            </a:r>
          </a:p>
          <a:p>
            <a:pPr lvl="1"/>
            <a:endParaRPr lang="en-US" sz="2100" dirty="0">
              <a:solidFill>
                <a:srgbClr val="C00000"/>
              </a:solidFill>
            </a:endParaRP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Reminder</a:t>
            </a:r>
            <a:r>
              <a:rPr lang="en-US" sz="2800" dirty="0"/>
              <a:t> - If you submit EARLY and your due date is on or after MAY 20</a:t>
            </a:r>
            <a:r>
              <a:rPr lang="en-US" sz="2800" baseline="30000" dirty="0"/>
              <a:t>th</a:t>
            </a:r>
            <a:r>
              <a:rPr lang="en-US" sz="2800" dirty="0"/>
              <a:t>, these guidelines must be followed.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Reminder</a:t>
            </a:r>
            <a:r>
              <a:rPr lang="en-US" sz="2800" dirty="0"/>
              <a:t> – 5:00 pm deadline is local organization’s time for all submitting locations.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9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2715516" y="704779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Proposal &amp; Award Policies &amp; Procedures Guide (PAPPG) Changes: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Effective for proposals submitted or due on or after MAY 20,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E65B05-8577-682E-7C6D-1917307F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233" y="622537"/>
            <a:ext cx="1932481" cy="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7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49" y="1536030"/>
            <a:ext cx="10491536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en-US" sz="2400" b="1" dirty="0"/>
              <a:t>Malign Foreign Talent Recruitment Programs (MFTRP) certifications</a:t>
            </a:r>
          </a:p>
          <a:p>
            <a:pPr lvl="1"/>
            <a:r>
              <a:rPr lang="en-US" sz="2400" b="1" dirty="0"/>
              <a:t>Foreign Organizations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b="1" dirty="0"/>
              <a:t>Cover Page Box must be checked for “Funding of a Foreign Organization or Foreign Individual”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b="1" dirty="0"/>
              <a:t>Additional justification in the </a:t>
            </a:r>
            <a:r>
              <a:rPr lang="en-US" sz="2000" b="1" u="sng" dirty="0"/>
              <a:t>PROJECT DESCRIPTION </a:t>
            </a:r>
            <a:r>
              <a:rPr lang="en-US" sz="2000" b="1" dirty="0"/>
              <a:t>for foreign subawards and foreign consulting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1900" dirty="0"/>
              <a:t>Why are in-country resources not feasible?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1900" dirty="0"/>
              <a:t>Why is the foreign collaborator able to carry out the project activities more effectively?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1900" dirty="0"/>
              <a:t>What unique expertise, capabilities, facilities, data resources, and/or access to a geographic location to the bring to the project?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1900" dirty="0"/>
              <a:t>What significant science &amp; engineering education, training, or research they offer the US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2715516" y="704779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Proposal &amp; Award Policies &amp; Procedures Guide (PAPPG) Changes: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Effective for proposals submitted or due on or after MAY 20,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E65B05-8577-682E-7C6D-1917307F8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233" y="622537"/>
            <a:ext cx="1932481" cy="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b="1" dirty="0"/>
              <a:t>Cover Page - new checkbox for “Potential Impacts on Tribal Nations”</a:t>
            </a:r>
          </a:p>
          <a:p>
            <a:pPr lvl="1"/>
            <a:r>
              <a:rPr lang="en-US" sz="2800" b="1" dirty="0" err="1"/>
              <a:t>Biosketch</a:t>
            </a:r>
            <a:r>
              <a:rPr lang="en-US" sz="2800" b="1" dirty="0"/>
              <a:t> and Current and Pending (Common Forms)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600" dirty="0" err="1"/>
              <a:t>SciENcv</a:t>
            </a:r>
            <a:r>
              <a:rPr lang="en-US" sz="2600" dirty="0"/>
              <a:t> MUST be used.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600" dirty="0"/>
              <a:t>No Page limit for </a:t>
            </a:r>
            <a:r>
              <a:rPr lang="en-US" sz="2600" dirty="0" err="1"/>
              <a:t>Biosketch</a:t>
            </a:r>
            <a:r>
              <a:rPr lang="en-US" sz="2600" dirty="0"/>
              <a:t>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600" dirty="0"/>
              <a:t>Synergistic Activities moved to a new (1-page) supplement document for all senior personnel, to include 5 distinct examples of broader impact and scholar activities.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2500" dirty="0"/>
              <a:t>Better guidance on what information should be disclosed in these sections.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600" dirty="0"/>
              <a:t>Both forms contain new certifications from NDAA 2021, Section 223 (MFTRP accurate, current, and complete)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9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2715516" y="704779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Proposal &amp; Award Policies &amp; Procedures Guide (PAPPG) Changes: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Effective for proposals submitted or due on or after MAY 20,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E65B05-8577-682E-7C6D-1917307F8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233" y="622537"/>
            <a:ext cx="1932481" cy="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b="1" dirty="0"/>
              <a:t>Mentoring Plan (single plan, 1-page limit):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Will include graduate students (not just postdoctoral scholars) supported by the project; all organizations (not just lead).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Single plan, however, should specify how different components of the mentoring plan will be enacted for the two types of researchers.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If no plan was submitted during the proposal and a post-doc or graduate student is added to a project during the award phase - a plan must be submitted to the NSF.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Individual Development Plans (IDP) are required, but not submitted to NSF.  NSF can request a copy at any time.  </a:t>
            </a:r>
          </a:p>
          <a:p>
            <a:pPr lvl="1"/>
            <a:r>
              <a:rPr lang="en-US" sz="2600" b="1" dirty="0"/>
              <a:t>Data Management and SHARING Plan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Added the word SHARING to the document.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Mandatory upload for all proposals, but if not applicable, may include a statement that “no detailed plan is needed” with a justification as to why is it not needed.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900" dirty="0"/>
              <a:t>Still 2-pages, under Supplement documents.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2600" dirty="0"/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9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2906334" y="745901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Proposal &amp; Award Policies &amp; Procedures Guide (PAPPG) Changes: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Effective for proposals submitted or due on or after MAY 20,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E65B05-8577-682E-7C6D-1917307F8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233" y="622537"/>
            <a:ext cx="1932481" cy="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8" y="1536030"/>
            <a:ext cx="10318902" cy="44760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</a:rPr>
              <a:t>Upcoming NSF Grants Conference – SPRING 2024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June 3-5 in Philadelphia, PA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In-person and virtual options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Registration now open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We will be sure to share the recent NSF UPDATE slides with the ACOR listserv.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9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BF36-756A-402F-B09A-2CBB87CA4AB2}"/>
              </a:ext>
            </a:extLst>
          </p:cNvPr>
          <p:cNvSpPr txBox="1"/>
          <p:nvPr/>
        </p:nvSpPr>
        <p:spPr>
          <a:xfrm>
            <a:off x="2715516" y="704779"/>
            <a:ext cx="852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Proposal &amp; Award Policies &amp; Procedures Guide (PAPPG) Changes: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Effective for proposals submitted or due on or after MAY 20,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E65B05-8577-682E-7C6D-1917307F8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233" y="622537"/>
            <a:ext cx="1932481" cy="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1167" y="2459504"/>
            <a:ext cx="9609666" cy="193899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Ar</a:t>
            </a:r>
            <a:r>
              <a:rPr lang="en-US" sz="6000" b="1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 you getting excited for the </a:t>
            </a:r>
            <a:r>
              <a:rPr lang="en-US" sz="6000" b="1" dirty="0" err="1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SIMSbudget</a:t>
            </a:r>
            <a:r>
              <a:rPr lang="en-US" sz="6000" b="1" dirty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demo??</a:t>
            </a:r>
            <a:endParaRPr lang="en-US" sz="6000" b="1" cap="none" spc="0" dirty="0">
              <a:ln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396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35021C308E44DBA84DB82C421C148" ma:contentTypeVersion="12" ma:contentTypeDescription="Create a new document." ma:contentTypeScope="" ma:versionID="f63bbcd30cbc74d246557bc97a8ea1d6">
  <xsd:schema xmlns:xsd="http://www.w3.org/2001/XMLSchema" xmlns:xs="http://www.w3.org/2001/XMLSchema" xmlns:p="http://schemas.microsoft.com/office/2006/metadata/properties" xmlns:ns3="d4b6d3de-285d-482c-8dec-e12dcf31431a" xmlns:ns4="a4de9f9e-744c-4095-880b-5aacb639457a" targetNamespace="http://schemas.microsoft.com/office/2006/metadata/properties" ma:root="true" ma:fieldsID="28c562a97bcaa9c7904d4afb57067b18" ns3:_="" ns4:_="">
    <xsd:import namespace="d4b6d3de-285d-482c-8dec-e12dcf31431a"/>
    <xsd:import namespace="a4de9f9e-744c-4095-880b-5aacb63945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d3de-285d-482c-8dec-e12dcf314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e9f9e-744c-4095-880b-5aacb6394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806BC-08C3-46D7-82BD-E7A0D16B3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d3de-285d-482c-8dec-e12dcf31431a"/>
    <ds:schemaRef ds:uri="a4de9f9e-744c-4095-880b-5aacb6394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76F04-D82E-45A1-BD19-F7FF22C091DA}">
  <ds:schemaRefs>
    <ds:schemaRef ds:uri="a4de9f9e-744c-4095-880b-5aacb639457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4b6d3de-285d-482c-8dec-e12dcf31431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EE16AA-F6C6-44E8-B5F5-8C1D7D2839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3412</TotalTime>
  <Words>955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Organic</vt:lpstr>
      <vt:lpstr>Pre-Award  Advisory Group</vt:lpstr>
      <vt:lpstr>Advisory Board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Pre-Award  Advisory Group</dc:title>
  <dc:creator>Niki Page</dc:creator>
  <cp:lastModifiedBy>Page, Niki Lynn</cp:lastModifiedBy>
  <cp:revision>178</cp:revision>
  <cp:lastPrinted>2017-12-06T20:08:11Z</cp:lastPrinted>
  <dcterms:created xsi:type="dcterms:W3CDTF">2016-06-07T01:59:34Z</dcterms:created>
  <dcterms:modified xsi:type="dcterms:W3CDTF">2024-03-13T00:12:19Z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0x010100A4135021C308E44DBA84DB82C421C148</vt:lpwstr>
  </property>
</Properties>
</file>