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341" r:id="rId2"/>
    <p:sldId id="404" r:id="rId3"/>
    <p:sldId id="394" r:id="rId4"/>
    <p:sldId id="372" r:id="rId5"/>
    <p:sldId id="402" r:id="rId6"/>
    <p:sldId id="396" r:id="rId7"/>
    <p:sldId id="395" r:id="rId8"/>
    <p:sldId id="351" r:id="rId9"/>
    <p:sldId id="294" r:id="rId10"/>
    <p:sldId id="403" r:id="rId11"/>
    <p:sldId id="397" r:id="rId12"/>
    <p:sldId id="400" r:id="rId13"/>
    <p:sldId id="352" r:id="rId14"/>
    <p:sldId id="399" r:id="rId15"/>
    <p:sldId id="393" r:id="rId16"/>
    <p:sldId id="307" r:id="rId17"/>
    <p:sldId id="306" r:id="rId18"/>
    <p:sldId id="308" r:id="rId19"/>
    <p:sldId id="405" r:id="rId20"/>
    <p:sldId id="409" r:id="rId21"/>
    <p:sldId id="411" r:id="rId22"/>
    <p:sldId id="412" r:id="rId23"/>
    <p:sldId id="410" r:id="rId24"/>
    <p:sldId id="414" r:id="rId25"/>
    <p:sldId id="413" r:id="rId26"/>
    <p:sldId id="415" r:id="rId27"/>
    <p:sldId id="416" r:id="rId28"/>
    <p:sldId id="368" r:id="rId29"/>
    <p:sldId id="366" r:id="rId30"/>
    <p:sldId id="406" r:id="rId31"/>
    <p:sldId id="342" r:id="rId32"/>
    <p:sldId id="392" r:id="rId33"/>
    <p:sldId id="367" r:id="rId34"/>
    <p:sldId id="401" r:id="rId35"/>
    <p:sldId id="40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7065CA-1550-48C6-B8E6-EEF0BDF924F8}">
          <p14:sldIdLst>
            <p14:sldId id="341"/>
            <p14:sldId id="404"/>
            <p14:sldId id="394"/>
            <p14:sldId id="372"/>
            <p14:sldId id="402"/>
            <p14:sldId id="396"/>
            <p14:sldId id="395"/>
            <p14:sldId id="351"/>
            <p14:sldId id="294"/>
          </p14:sldIdLst>
        </p14:section>
        <p14:section name="About &amp; FAQ" id="{96A042FD-9364-477B-8642-8F90FB193FC3}">
          <p14:sldIdLst>
            <p14:sldId id="403"/>
            <p14:sldId id="397"/>
            <p14:sldId id="400"/>
            <p14:sldId id="352"/>
            <p14:sldId id="399"/>
            <p14:sldId id="393"/>
            <p14:sldId id="307"/>
            <p14:sldId id="306"/>
            <p14:sldId id="308"/>
            <p14:sldId id="405"/>
            <p14:sldId id="409"/>
            <p14:sldId id="411"/>
            <p14:sldId id="412"/>
            <p14:sldId id="410"/>
            <p14:sldId id="414"/>
            <p14:sldId id="413"/>
            <p14:sldId id="415"/>
            <p14:sldId id="416"/>
            <p14:sldId id="368"/>
            <p14:sldId id="366"/>
            <p14:sldId id="406"/>
            <p14:sldId id="342"/>
            <p14:sldId id="392"/>
            <p14:sldId id="367"/>
            <p14:sldId id="401"/>
            <p14:sldId id="4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E407C"/>
    <a:srgbClr val="172F68"/>
    <a:srgbClr val="008DF6"/>
    <a:srgbClr val="96BEE6"/>
    <a:srgbClr val="86B5E0"/>
    <a:srgbClr val="6AA4D9"/>
    <a:srgbClr val="E6F838"/>
    <a:srgbClr val="2E2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4660"/>
  </p:normalViewPr>
  <p:slideViewPr>
    <p:cSldViewPr snapToGrid="0">
      <p:cViewPr varScale="1">
        <p:scale>
          <a:sx n="65" d="100"/>
          <a:sy n="65" d="100"/>
        </p:scale>
        <p:origin x="620" y="44"/>
      </p:cViewPr>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45E6727-0006-4769-83D0-099D5EBB8203}" type="datetimeFigureOut">
              <a:rPr lang="en-US" smtClean="0"/>
              <a:t>1/17/2018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A706130-1117-4426-9F28-6DF4F6724E82}" type="slidenum">
              <a:rPr lang="en-US" smtClean="0"/>
              <a:t>‹#›</a:t>
            </a:fld>
            <a:endParaRPr lang="en-US"/>
          </a:p>
        </p:txBody>
      </p:sp>
    </p:spTree>
    <p:extLst>
      <p:ext uri="{BB962C8B-B14F-4D97-AF65-F5344CB8AC3E}">
        <p14:creationId xmlns:p14="http://schemas.microsoft.com/office/powerpoint/2010/main" val="535444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602D8F-D419-4005-B7CE-68558FF2335F}" type="datetimeFigureOut">
              <a:rPr lang="en-US" smtClean="0"/>
              <a:t>1/17/2018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39D4DC-40FD-4EDB-A53F-8D50520AAEC1}" type="slidenum">
              <a:rPr lang="en-US" smtClean="0"/>
              <a:t>‹#›</a:t>
            </a:fld>
            <a:endParaRPr lang="en-US"/>
          </a:p>
        </p:txBody>
      </p:sp>
    </p:spTree>
    <p:extLst>
      <p:ext uri="{BB962C8B-B14F-4D97-AF65-F5344CB8AC3E}">
        <p14:creationId xmlns:p14="http://schemas.microsoft.com/office/powerpoint/2010/main" val="192047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9D4DC-40FD-4EDB-A53F-8D50520AAEC1}" type="slidenum">
              <a:rPr lang="en-US" smtClean="0"/>
              <a:t>1</a:t>
            </a:fld>
            <a:endParaRPr lang="en-US"/>
          </a:p>
        </p:txBody>
      </p:sp>
    </p:spTree>
    <p:extLst>
      <p:ext uri="{BB962C8B-B14F-4D97-AF65-F5344CB8AC3E}">
        <p14:creationId xmlns:p14="http://schemas.microsoft.com/office/powerpoint/2010/main" val="400871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1"/>
            <a:r>
              <a:rPr lang="en-US" sz="1200" b="0" i="0" kern="1200" dirty="0">
                <a:solidFill>
                  <a:schemeClr val="tx1"/>
                </a:solidFill>
                <a:effectLst/>
                <a:latin typeface="+mn-lt"/>
                <a:ea typeface="+mn-ea"/>
                <a:cs typeface="+mn-cs"/>
              </a:rPr>
              <a:t>Image:</a:t>
            </a:r>
          </a:p>
          <a:p>
            <a:pPr latinLnBrk="1"/>
            <a:r>
              <a:rPr lang="en-US" sz="1200" b="0" i="0" kern="1200" dirty="0">
                <a:solidFill>
                  <a:schemeClr val="tx1"/>
                </a:solidFill>
                <a:effectLst/>
                <a:latin typeface="+mn-lt"/>
                <a:ea typeface="+mn-ea"/>
                <a:cs typeface="+mn-cs"/>
              </a:rPr>
              <a:t>MRI collaboration with External research units in 2017 to</a:t>
            </a:r>
            <a:r>
              <a:rPr lang="en-US" sz="1200" b="0" i="0" kern="1200" baseline="0" dirty="0">
                <a:solidFill>
                  <a:schemeClr val="tx1"/>
                </a:solidFill>
                <a:effectLst/>
                <a:latin typeface="+mn-lt"/>
                <a:ea typeface="+mn-ea"/>
                <a:cs typeface="+mn-cs"/>
              </a:rPr>
              <a:t> 2018 with more than 10 publications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39D4DC-40FD-4EDB-A53F-8D50520AAEC1}" type="slidenum">
              <a:rPr lang="en-US" smtClean="0"/>
              <a:t>6</a:t>
            </a:fld>
            <a:endParaRPr lang="en-US"/>
          </a:p>
        </p:txBody>
      </p:sp>
    </p:spTree>
    <p:extLst>
      <p:ext uri="{BB962C8B-B14F-4D97-AF65-F5344CB8AC3E}">
        <p14:creationId xmlns:p14="http://schemas.microsoft.com/office/powerpoint/2010/main" val="236442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&gt;230 clients in 33 countries today (More clients than the next five competitors combined) </a:t>
            </a:r>
          </a:p>
          <a:p>
            <a:r>
              <a:rPr lang="en-US" dirty="0"/>
              <a:t>Pure is currently used to manage profiles of over 640,000 researchers; these profiles are viewed more than 4,400,000 times per month.</a:t>
            </a:r>
          </a:p>
        </p:txBody>
      </p:sp>
      <p:sp>
        <p:nvSpPr>
          <p:cNvPr id="4" name="Slide Number Placeholder 3"/>
          <p:cNvSpPr>
            <a:spLocks noGrp="1"/>
          </p:cNvSpPr>
          <p:nvPr>
            <p:ph type="sldNum" sz="quarter" idx="10"/>
          </p:nvPr>
        </p:nvSpPr>
        <p:spPr/>
        <p:txBody>
          <a:bodyPr/>
          <a:lstStyle/>
          <a:p>
            <a:fld id="{2B39D4DC-40FD-4EDB-A53F-8D50520AAEC1}" type="slidenum">
              <a:rPr lang="en-US" smtClean="0"/>
              <a:t>9</a:t>
            </a:fld>
            <a:endParaRPr lang="en-US"/>
          </a:p>
        </p:txBody>
      </p:sp>
    </p:spTree>
    <p:extLst>
      <p:ext uri="{BB962C8B-B14F-4D97-AF65-F5344CB8AC3E}">
        <p14:creationId xmlns:p14="http://schemas.microsoft.com/office/powerpoint/2010/main" val="250146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7811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Jan. 19, 2018</a:t>
            </a:r>
          </a:p>
        </p:txBody>
      </p:sp>
      <p:sp>
        <p:nvSpPr>
          <p:cNvPr id="5" name="Footer Placeholder 4"/>
          <p:cNvSpPr>
            <a:spLocks noGrp="1"/>
          </p:cNvSpPr>
          <p:nvPr>
            <p:ph type="ftr" sz="quarter" idx="11"/>
          </p:nvPr>
        </p:nvSpPr>
        <p:spPr/>
        <p:txBody>
          <a:bodyPr/>
          <a:lstStyle/>
          <a:p>
            <a:r>
              <a:rPr lang="en-US"/>
              <a:t>research.psu.edu</a:t>
            </a:r>
            <a:endParaRPr lang="en-US" dirty="0"/>
          </a:p>
        </p:txBody>
      </p:sp>
      <p:sp>
        <p:nvSpPr>
          <p:cNvPr id="6" name="Slide Number Placeholder 5"/>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58024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19, 2018</a:t>
            </a:r>
          </a:p>
        </p:txBody>
      </p:sp>
      <p:sp>
        <p:nvSpPr>
          <p:cNvPr id="6" name="Footer Placeholder 5"/>
          <p:cNvSpPr>
            <a:spLocks noGrp="1"/>
          </p:cNvSpPr>
          <p:nvPr>
            <p:ph type="ftr" sz="quarter" idx="11"/>
          </p:nvPr>
        </p:nvSpPr>
        <p:spPr/>
        <p:txBody>
          <a:bodyPr/>
          <a:lstStyle/>
          <a:p>
            <a:r>
              <a:rPr lang="en-US"/>
              <a:t>research.psu.edu</a:t>
            </a:r>
          </a:p>
        </p:txBody>
      </p:sp>
      <p:sp>
        <p:nvSpPr>
          <p:cNvPr id="7" name="Slide Number Placeholder 6"/>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145563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19, 2018</a:t>
            </a:r>
          </a:p>
        </p:txBody>
      </p:sp>
      <p:sp>
        <p:nvSpPr>
          <p:cNvPr id="6" name="Footer Placeholder 5"/>
          <p:cNvSpPr>
            <a:spLocks noGrp="1"/>
          </p:cNvSpPr>
          <p:nvPr>
            <p:ph type="ftr" sz="quarter" idx="11"/>
          </p:nvPr>
        </p:nvSpPr>
        <p:spPr/>
        <p:txBody>
          <a:bodyPr/>
          <a:lstStyle/>
          <a:p>
            <a:r>
              <a:rPr lang="en-US"/>
              <a:t>research.psu.edu</a:t>
            </a:r>
          </a:p>
        </p:txBody>
      </p:sp>
      <p:sp>
        <p:nvSpPr>
          <p:cNvPr id="7" name="Slide Number Placeholder 6"/>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45839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19, 2018</a:t>
            </a:r>
          </a:p>
        </p:txBody>
      </p:sp>
      <p:sp>
        <p:nvSpPr>
          <p:cNvPr id="5" name="Footer Placeholder 4"/>
          <p:cNvSpPr>
            <a:spLocks noGrp="1"/>
          </p:cNvSpPr>
          <p:nvPr>
            <p:ph type="ftr" sz="quarter" idx="11"/>
          </p:nvPr>
        </p:nvSpPr>
        <p:spPr/>
        <p:txBody>
          <a:bodyPr/>
          <a:lstStyle/>
          <a:p>
            <a:r>
              <a:rPr lang="en-US"/>
              <a:t>research.psu.edu</a:t>
            </a:r>
          </a:p>
        </p:txBody>
      </p:sp>
      <p:sp>
        <p:nvSpPr>
          <p:cNvPr id="6" name="Slide Number Placeholder 5"/>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2218712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19, 2018</a:t>
            </a:r>
          </a:p>
        </p:txBody>
      </p:sp>
      <p:sp>
        <p:nvSpPr>
          <p:cNvPr id="5" name="Footer Placeholder 4"/>
          <p:cNvSpPr>
            <a:spLocks noGrp="1"/>
          </p:cNvSpPr>
          <p:nvPr>
            <p:ph type="ftr" sz="quarter" idx="11"/>
          </p:nvPr>
        </p:nvSpPr>
        <p:spPr/>
        <p:txBody>
          <a:bodyPr/>
          <a:lstStyle/>
          <a:p>
            <a:r>
              <a:rPr lang="en-US"/>
              <a:t>research.psu.edu</a:t>
            </a:r>
          </a:p>
        </p:txBody>
      </p:sp>
      <p:sp>
        <p:nvSpPr>
          <p:cNvPr id="6" name="Slide Number Placeholder 5"/>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182305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0" y="705205"/>
            <a:ext cx="10984425" cy="418645"/>
          </a:xfrm>
        </p:spPr>
        <p:txBody>
          <a:bodyPr/>
          <a:lstStyle/>
          <a:p>
            <a:r>
              <a:rPr lang="en-US" dirty="0"/>
              <a:t>Click to edit Master title style</a:t>
            </a:r>
          </a:p>
        </p:txBody>
      </p:sp>
    </p:spTree>
    <p:extLst>
      <p:ext uri="{BB962C8B-B14F-4D97-AF65-F5344CB8AC3E}">
        <p14:creationId xmlns:p14="http://schemas.microsoft.com/office/powerpoint/2010/main" val="408799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SU OVPR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082"/>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19, 2018</a:t>
            </a:r>
          </a:p>
        </p:txBody>
      </p:sp>
      <p:sp>
        <p:nvSpPr>
          <p:cNvPr id="4" name="Footer Placeholder 3"/>
          <p:cNvSpPr>
            <a:spLocks noGrp="1"/>
          </p:cNvSpPr>
          <p:nvPr>
            <p:ph type="ftr" sz="quarter" idx="11"/>
          </p:nvPr>
        </p:nvSpPr>
        <p:spPr/>
        <p:txBody>
          <a:bodyPr/>
          <a:lstStyle/>
          <a:p>
            <a:r>
              <a:rPr lang="en-US"/>
              <a:t>research.psu.edu</a:t>
            </a:r>
          </a:p>
        </p:txBody>
      </p:sp>
      <p:sp>
        <p:nvSpPr>
          <p:cNvPr id="5" name="Slide Number Placeholder 4"/>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204934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1022687"/>
            <a:ext cx="10515600" cy="932699"/>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19, 2018</a:t>
            </a:r>
          </a:p>
        </p:txBody>
      </p:sp>
      <p:sp>
        <p:nvSpPr>
          <p:cNvPr id="4" name="Footer Placeholder 3"/>
          <p:cNvSpPr>
            <a:spLocks noGrp="1"/>
          </p:cNvSpPr>
          <p:nvPr>
            <p:ph type="ftr" sz="quarter" idx="11"/>
          </p:nvPr>
        </p:nvSpPr>
        <p:spPr/>
        <p:txBody>
          <a:bodyPr/>
          <a:lstStyle/>
          <a:p>
            <a:r>
              <a:rPr lang="en-US"/>
              <a:t>research.psu.edu</a:t>
            </a:r>
          </a:p>
        </p:txBody>
      </p:sp>
      <p:sp>
        <p:nvSpPr>
          <p:cNvPr id="5" name="Slide Number Placeholder 4"/>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1510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86593"/>
            <a:ext cx="10515600" cy="932699"/>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19, 2018</a:t>
            </a:r>
            <a:endParaRPr lang="en-US" dirty="0"/>
          </a:p>
        </p:txBody>
      </p:sp>
      <p:sp>
        <p:nvSpPr>
          <p:cNvPr id="5" name="Footer Placeholder 4"/>
          <p:cNvSpPr>
            <a:spLocks noGrp="1"/>
          </p:cNvSpPr>
          <p:nvPr>
            <p:ph type="ftr" sz="quarter" idx="11"/>
          </p:nvPr>
        </p:nvSpPr>
        <p:spPr/>
        <p:txBody>
          <a:bodyPr/>
          <a:lstStyle/>
          <a:p>
            <a:r>
              <a:rPr lang="en-US"/>
              <a:t>research.psu.edu</a:t>
            </a:r>
          </a:p>
        </p:txBody>
      </p:sp>
      <p:sp>
        <p:nvSpPr>
          <p:cNvPr id="6" name="Slide Number Placeholder 5"/>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390017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 19, 2018</a:t>
            </a:r>
          </a:p>
        </p:txBody>
      </p:sp>
      <p:sp>
        <p:nvSpPr>
          <p:cNvPr id="5" name="Footer Placeholder 4"/>
          <p:cNvSpPr>
            <a:spLocks noGrp="1"/>
          </p:cNvSpPr>
          <p:nvPr>
            <p:ph type="ftr" sz="quarter" idx="11"/>
          </p:nvPr>
        </p:nvSpPr>
        <p:spPr/>
        <p:txBody>
          <a:bodyPr/>
          <a:lstStyle/>
          <a:p>
            <a:r>
              <a:rPr lang="en-US"/>
              <a:t>research.psu.edu</a:t>
            </a:r>
          </a:p>
        </p:txBody>
      </p:sp>
      <p:sp>
        <p:nvSpPr>
          <p:cNvPr id="6" name="Slide Number Placeholder 5"/>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29645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Jan. 19, 2018</a:t>
            </a:r>
          </a:p>
        </p:txBody>
      </p:sp>
      <p:sp>
        <p:nvSpPr>
          <p:cNvPr id="6" name="Footer Placeholder 5"/>
          <p:cNvSpPr>
            <a:spLocks noGrp="1"/>
          </p:cNvSpPr>
          <p:nvPr>
            <p:ph type="ftr" sz="quarter" idx="11"/>
          </p:nvPr>
        </p:nvSpPr>
        <p:spPr/>
        <p:txBody>
          <a:bodyPr/>
          <a:lstStyle/>
          <a:p>
            <a:r>
              <a:rPr lang="en-US"/>
              <a:t>research.psu.edu</a:t>
            </a:r>
          </a:p>
        </p:txBody>
      </p:sp>
      <p:sp>
        <p:nvSpPr>
          <p:cNvPr id="7" name="Slide Number Placeholder 6"/>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190364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Jan. 19, 2018</a:t>
            </a:r>
          </a:p>
        </p:txBody>
      </p:sp>
      <p:sp>
        <p:nvSpPr>
          <p:cNvPr id="8" name="Footer Placeholder 7"/>
          <p:cNvSpPr>
            <a:spLocks noGrp="1"/>
          </p:cNvSpPr>
          <p:nvPr>
            <p:ph type="ftr" sz="quarter" idx="11"/>
          </p:nvPr>
        </p:nvSpPr>
        <p:spPr/>
        <p:txBody>
          <a:bodyPr/>
          <a:lstStyle/>
          <a:p>
            <a:r>
              <a:rPr lang="en-US"/>
              <a:t>research.psu.edu</a:t>
            </a:r>
          </a:p>
        </p:txBody>
      </p:sp>
      <p:sp>
        <p:nvSpPr>
          <p:cNvPr id="9" name="Slide Number Placeholder 8"/>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40434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19, 2018</a:t>
            </a:r>
          </a:p>
        </p:txBody>
      </p:sp>
      <p:sp>
        <p:nvSpPr>
          <p:cNvPr id="4" name="Footer Placeholder 3"/>
          <p:cNvSpPr>
            <a:spLocks noGrp="1"/>
          </p:cNvSpPr>
          <p:nvPr>
            <p:ph type="ftr" sz="quarter" idx="11"/>
          </p:nvPr>
        </p:nvSpPr>
        <p:spPr/>
        <p:txBody>
          <a:bodyPr/>
          <a:lstStyle/>
          <a:p>
            <a:r>
              <a:rPr lang="en-US"/>
              <a:t>research.psu.edu</a:t>
            </a:r>
          </a:p>
        </p:txBody>
      </p:sp>
      <p:sp>
        <p:nvSpPr>
          <p:cNvPr id="5" name="Slide Number Placeholder 4"/>
          <p:cNvSpPr>
            <a:spLocks noGrp="1"/>
          </p:cNvSpPr>
          <p:nvPr>
            <p:ph type="sldNum" sz="quarter" idx="12"/>
          </p:nvPr>
        </p:nvSpPr>
        <p:spPr/>
        <p:txBody>
          <a:bodyPr/>
          <a:lstStyle/>
          <a:p>
            <a:fld id="{587120DB-60EC-465F-B70A-FA0A4F6DCC01}" type="slidenum">
              <a:rPr lang="en-US" smtClean="0"/>
              <a:t>‹#›</a:t>
            </a:fld>
            <a:endParaRPr lang="en-US"/>
          </a:p>
        </p:txBody>
      </p:sp>
    </p:spTree>
    <p:extLst>
      <p:ext uri="{BB962C8B-B14F-4D97-AF65-F5344CB8AC3E}">
        <p14:creationId xmlns:p14="http://schemas.microsoft.com/office/powerpoint/2010/main" val="154655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asic with Foot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807CB58-B683-40F7-9D90-317DF8F4EAB9}"/>
              </a:ext>
            </a:extLst>
          </p:cNvPr>
          <p:cNvSpPr>
            <a:spLocks noGrp="1"/>
          </p:cNvSpPr>
          <p:nvPr>
            <p:ph type="dt" sz="half" idx="10"/>
          </p:nvPr>
        </p:nvSpPr>
        <p:spPr/>
        <p:txBody>
          <a:bodyPr/>
          <a:lstStyle/>
          <a:p>
            <a:r>
              <a:rPr lang="en-US"/>
              <a:t>Jan. 19, 2018</a:t>
            </a:r>
            <a:endParaRPr lang="en-US" dirty="0"/>
          </a:p>
        </p:txBody>
      </p:sp>
      <p:sp>
        <p:nvSpPr>
          <p:cNvPr id="6" name="Footer Placeholder 5">
            <a:extLst>
              <a:ext uri="{FF2B5EF4-FFF2-40B4-BE49-F238E27FC236}">
                <a16:creationId xmlns:a16="http://schemas.microsoft.com/office/drawing/2014/main" id="{ED9F64F2-3DC6-4A63-B50A-D0371D264B4E}"/>
              </a:ext>
            </a:extLst>
          </p:cNvPr>
          <p:cNvSpPr>
            <a:spLocks noGrp="1"/>
          </p:cNvSpPr>
          <p:nvPr>
            <p:ph type="ftr" sz="quarter" idx="11"/>
          </p:nvPr>
        </p:nvSpPr>
        <p:spPr/>
        <p:txBody>
          <a:bodyPr/>
          <a:lstStyle/>
          <a:p>
            <a:r>
              <a:rPr lang="en-US"/>
              <a:t>research.psu.edu</a:t>
            </a:r>
            <a:endParaRPr lang="en-US" dirty="0"/>
          </a:p>
        </p:txBody>
      </p:sp>
      <p:sp>
        <p:nvSpPr>
          <p:cNvPr id="7" name="Slide Number Placeholder 6">
            <a:extLst>
              <a:ext uri="{FF2B5EF4-FFF2-40B4-BE49-F238E27FC236}">
                <a16:creationId xmlns:a16="http://schemas.microsoft.com/office/drawing/2014/main" id="{069EF555-3023-4ADD-83CE-56251FDD7846}"/>
              </a:ext>
            </a:extLst>
          </p:cNvPr>
          <p:cNvSpPr>
            <a:spLocks noGrp="1"/>
          </p:cNvSpPr>
          <p:nvPr>
            <p:ph type="sldNum" sz="quarter" idx="12"/>
          </p:nvPr>
        </p:nvSpPr>
        <p:spPr/>
        <p:txBody>
          <a:bodyPr/>
          <a:lstStyle/>
          <a:p>
            <a:fld id="{587120DB-60EC-465F-B70A-FA0A4F6DCC01}" type="slidenum">
              <a:rPr lang="en-US" smtClean="0"/>
              <a:pPr/>
              <a:t>‹#›</a:t>
            </a:fld>
            <a:endParaRPr lang="en-US" dirty="0"/>
          </a:p>
        </p:txBody>
      </p:sp>
    </p:spTree>
    <p:extLst>
      <p:ext uri="{BB962C8B-B14F-4D97-AF65-F5344CB8AC3E}">
        <p14:creationId xmlns:p14="http://schemas.microsoft.com/office/powerpoint/2010/main" val="202671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E407C"/>
            </a:gs>
            <a:gs pos="85000">
              <a:schemeClr val="accent1">
                <a:lumMod val="20000"/>
                <a:lumOff val="80000"/>
              </a:schemeClr>
            </a:gs>
            <a:gs pos="42000">
              <a:srgbClr val="6AA4D9"/>
            </a:gs>
          </a:gsLst>
          <a:lin ang="14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7989"/>
            <a:ext cx="10515600" cy="9326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141621"/>
            <a:ext cx="10515600" cy="40353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176963"/>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marL="0" algn="l" defTabSz="914400" rtl="0" eaLnBrk="1" latinLnBrk="0" hangingPunct="1">
              <a:defRPr lang="en-US" sz="1200" b="1" kern="1200" smtClean="0">
                <a:solidFill>
                  <a:schemeClr val="bg1"/>
                </a:solidFill>
                <a:latin typeface="Source Sans Pro" panose="020B0503030403020204" pitchFamily="34" charset="0"/>
                <a:ea typeface="+mn-ea"/>
                <a:cs typeface="+mn-cs"/>
              </a:defRPr>
            </a:lvl1pPr>
          </a:lstStyle>
          <a:p>
            <a:r>
              <a:rPr lang="en-US"/>
              <a:t>Jan. 19, 2018</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a:solidFill>
                  <a:schemeClr val="bg1"/>
                </a:solidFill>
                <a:latin typeface="Source Sans Pro" panose="020B0503030403020204" pitchFamily="34" charset="0"/>
              </a:defRPr>
            </a:lvl1pPr>
          </a:lstStyle>
          <a:p>
            <a:r>
              <a:rPr lang="en-US"/>
              <a:t>research.psu.edu</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marL="0" algn="r" defTabSz="914400" rtl="0" eaLnBrk="1" latinLnBrk="0" hangingPunct="1">
              <a:defRPr lang="en-US" sz="1200" b="1" kern="1200" smtClean="0">
                <a:solidFill>
                  <a:schemeClr val="bg1"/>
                </a:solidFill>
                <a:latin typeface="Source Sans Pro" panose="020B0503030403020204" pitchFamily="34" charset="0"/>
                <a:ea typeface="+mn-ea"/>
                <a:cs typeface="+mn-cs"/>
              </a:defRPr>
            </a:lvl1pPr>
          </a:lstStyle>
          <a:p>
            <a:fld id="{587120DB-60EC-465F-B70A-FA0A4F6DCC01}" type="slidenum">
              <a:rPr lang="en-US" smtClean="0"/>
              <a:pPr/>
              <a:t>‹#›</a:t>
            </a:fld>
            <a:endParaRPr lang="en-US" dirty="0"/>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084" y="30164"/>
            <a:ext cx="3204411" cy="1025347"/>
          </a:xfrm>
          <a:prstGeom prst="rect">
            <a:avLst/>
          </a:prstGeom>
        </p:spPr>
      </p:pic>
    </p:spTree>
    <p:extLst>
      <p:ext uri="{BB962C8B-B14F-4D97-AF65-F5344CB8AC3E}">
        <p14:creationId xmlns:p14="http://schemas.microsoft.com/office/powerpoint/2010/main" val="6351337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hdr="0"/>
  <p:txStyles>
    <p:titleStyle>
      <a:lvl1pPr algn="l" defTabSz="914400" rtl="0" eaLnBrk="1" latinLnBrk="0" hangingPunct="1">
        <a:lnSpc>
          <a:spcPct val="90000"/>
        </a:lnSpc>
        <a:spcBef>
          <a:spcPct val="0"/>
        </a:spcBef>
        <a:buNone/>
        <a:defRPr sz="4400" b="1" kern="1200">
          <a:solidFill>
            <a:schemeClr val="tx1"/>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007/s11192-015-1798-9"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scopus.com/feedback/author/home.uri#/"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mail.google.com/mail/?view=cm&amp;fs=1&amp;tf=1&amp;to=titlesuggestion@scopus.com" TargetMode="External"/><Relationship Id="rId2" Type="http://schemas.openxmlformats.org/officeDocument/2006/relationships/hyperlink" Target="http://suggestor.step.scopus.com/suggestTitle/step1.cfm"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orcid.psu.edu" TargetMode="Externa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psu.libanswers.com/faq/4143" TargetMode="External"/><Relationship Id="rId2" Type="http://schemas.openxmlformats.org/officeDocument/2006/relationships/hyperlink" Target="https://pennstate.pure.elsevier.co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092893" y="351936"/>
            <a:ext cx="3795718" cy="5608598"/>
          </a:xfrm>
          <a:prstGeom prst="rect">
            <a:avLst/>
          </a:prstGeom>
          <a:ln w="127000" cap="sq">
            <a:solidFill>
              <a:schemeClr val="tx1"/>
            </a:solidFill>
            <a:miter lim="800000"/>
          </a:ln>
          <a:effectLst>
            <a:outerShdw blurRad="50800" dist="38100" dir="2700000" algn="tl" rotWithShape="0">
              <a:prstClr val="black">
                <a:alpha val="40000"/>
              </a:prstClr>
            </a:outerShdw>
          </a:effectLst>
        </p:spPr>
      </p:pic>
      <p:sp>
        <p:nvSpPr>
          <p:cNvPr id="9" name="Title 1"/>
          <p:cNvSpPr txBox="1">
            <a:spLocks/>
          </p:cNvSpPr>
          <p:nvPr/>
        </p:nvSpPr>
        <p:spPr>
          <a:xfrm>
            <a:off x="352769" y="886800"/>
            <a:ext cx="6922662" cy="1140300"/>
          </a:xfrm>
          <a:prstGeom prst="rect">
            <a:avLst/>
          </a:prstGeom>
          <a:effectLst/>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Source Sans Pro" panose="020B0503030403020204" pitchFamily="34" charset="0"/>
                <a:ea typeface="+mj-ea"/>
                <a:cs typeface="+mj-cs"/>
              </a:defRPr>
            </a:lvl1pPr>
          </a:lstStyle>
          <a:p>
            <a:r>
              <a:rPr lang="en-US" sz="4400" dirty="0"/>
              <a:t>Introduction to Pure</a:t>
            </a:r>
            <a:endParaRPr lang="en-US" sz="4400" dirty="0">
              <a:solidFill>
                <a:schemeClr val="bg1"/>
              </a:solidFill>
            </a:endParaRPr>
          </a:p>
        </p:txBody>
      </p:sp>
      <p:sp>
        <p:nvSpPr>
          <p:cNvPr id="10" name="Subtitle 2"/>
          <p:cNvSpPr txBox="1">
            <a:spLocks/>
          </p:cNvSpPr>
          <p:nvPr/>
        </p:nvSpPr>
        <p:spPr>
          <a:xfrm>
            <a:off x="569329" y="4147908"/>
            <a:ext cx="6489542"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Source Sans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Source Sans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400" b="1" dirty="0"/>
              <a:t>Amanda Snyder</a:t>
            </a:r>
          </a:p>
          <a:p>
            <a:r>
              <a:rPr lang="en-US" sz="1400" dirty="0"/>
              <a:t>Associate Director, Research Analytics &amp; Communications</a:t>
            </a:r>
          </a:p>
          <a:p>
            <a:r>
              <a:rPr lang="en-US" sz="1400" dirty="0"/>
              <a:t>Office of the Vice President for Research</a:t>
            </a:r>
          </a:p>
          <a:p>
            <a:r>
              <a:rPr lang="en-US" sz="2400" b="1" dirty="0"/>
              <a:t>ajs52@psu.edu</a:t>
            </a:r>
          </a:p>
        </p:txBody>
      </p:sp>
      <p:sp>
        <p:nvSpPr>
          <p:cNvPr id="3" name="Footer Placeholder 2">
            <a:extLst>
              <a:ext uri="{FF2B5EF4-FFF2-40B4-BE49-F238E27FC236}">
                <a16:creationId xmlns:a16="http://schemas.microsoft.com/office/drawing/2014/main" id="{9DB47D62-2DA4-4337-9949-7D84103DB1FC}"/>
              </a:ext>
            </a:extLst>
          </p:cNvPr>
          <p:cNvSpPr>
            <a:spLocks noGrp="1"/>
          </p:cNvSpPr>
          <p:nvPr>
            <p:ph type="ftr" sz="quarter" idx="11"/>
          </p:nvPr>
        </p:nvSpPr>
        <p:spPr/>
        <p:txBody>
          <a:bodyPr/>
          <a:lstStyle/>
          <a:p>
            <a:r>
              <a:rPr lang="en-US"/>
              <a:t>research.psu.edu</a:t>
            </a:r>
            <a:endParaRPr lang="en-US" dirty="0"/>
          </a:p>
        </p:txBody>
      </p:sp>
      <p:sp>
        <p:nvSpPr>
          <p:cNvPr id="4" name="Date Placeholder 3">
            <a:extLst>
              <a:ext uri="{FF2B5EF4-FFF2-40B4-BE49-F238E27FC236}">
                <a16:creationId xmlns:a16="http://schemas.microsoft.com/office/drawing/2014/main" id="{BA1586CE-9FC6-4F3F-A4F4-D4166F0F68D0}"/>
              </a:ext>
            </a:extLst>
          </p:cNvPr>
          <p:cNvSpPr>
            <a:spLocks noGrp="1"/>
          </p:cNvSpPr>
          <p:nvPr>
            <p:ph type="dt" sz="half" idx="10"/>
          </p:nvPr>
        </p:nvSpPr>
        <p:spPr/>
        <p:txBody>
          <a:bodyPr/>
          <a:lstStyle/>
          <a:p>
            <a:r>
              <a:rPr lang="en-US"/>
              <a:t>Jan. 19, 2018</a:t>
            </a:r>
            <a:endParaRPr lang="en-US" dirty="0"/>
          </a:p>
        </p:txBody>
      </p:sp>
      <p:sp>
        <p:nvSpPr>
          <p:cNvPr id="5" name="Slide Number Placeholder 4">
            <a:extLst>
              <a:ext uri="{FF2B5EF4-FFF2-40B4-BE49-F238E27FC236}">
                <a16:creationId xmlns:a16="http://schemas.microsoft.com/office/drawing/2014/main" id="{BCB58CD4-AB11-48D4-B2C9-C320961232AF}"/>
              </a:ext>
            </a:extLst>
          </p:cNvPr>
          <p:cNvSpPr>
            <a:spLocks noGrp="1"/>
          </p:cNvSpPr>
          <p:nvPr>
            <p:ph type="sldNum" sz="quarter" idx="12"/>
          </p:nvPr>
        </p:nvSpPr>
        <p:spPr/>
        <p:txBody>
          <a:bodyPr/>
          <a:lstStyle/>
          <a:p>
            <a:fld id="{587120DB-60EC-465F-B70A-FA0A4F6DCC01}" type="slidenum">
              <a:rPr lang="en-US" smtClean="0"/>
              <a:pPr/>
              <a:t>1</a:t>
            </a:fld>
            <a:endParaRPr lang="en-US" dirty="0"/>
          </a:p>
        </p:txBody>
      </p:sp>
    </p:spTree>
    <p:extLst>
      <p:ext uri="{BB962C8B-B14F-4D97-AF65-F5344CB8AC3E}">
        <p14:creationId xmlns:p14="http://schemas.microsoft.com/office/powerpoint/2010/main" val="29992024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0606" y="733425"/>
            <a:ext cx="9964994" cy="1325563"/>
          </a:xfrm>
        </p:spPr>
        <p:txBody>
          <a:bodyPr>
            <a:normAutofit/>
          </a:bodyPr>
          <a:lstStyle/>
          <a:p>
            <a:r>
              <a:rPr lang="en-US" sz="4000" dirty="0"/>
              <a:t>FAQ</a:t>
            </a:r>
          </a:p>
        </p:txBody>
      </p:sp>
      <p:sp>
        <p:nvSpPr>
          <p:cNvPr id="3" name="Content Placeholder 2"/>
          <p:cNvSpPr>
            <a:spLocks noGrp="1"/>
          </p:cNvSpPr>
          <p:nvPr>
            <p:ph idx="4294967295"/>
          </p:nvPr>
        </p:nvSpPr>
        <p:spPr>
          <a:xfrm>
            <a:off x="678426" y="1780765"/>
            <a:ext cx="11680722" cy="4940710"/>
          </a:xfrm>
        </p:spPr>
        <p:txBody>
          <a:bodyPr>
            <a:normAutofit/>
          </a:bodyPr>
          <a:lstStyle/>
          <a:p>
            <a:r>
              <a:rPr lang="en-US" dirty="0"/>
              <a:t>Who has profiles in Pure?</a:t>
            </a:r>
          </a:p>
          <a:p>
            <a:r>
              <a:rPr lang="en-US" dirty="0"/>
              <a:t>Where does the information come from? Who updates it?</a:t>
            </a:r>
          </a:p>
          <a:p>
            <a:r>
              <a:rPr lang="en-US" dirty="0"/>
              <a:t>What about Google Scholar?</a:t>
            </a:r>
          </a:p>
          <a:p>
            <a:pPr lvl="1"/>
            <a:r>
              <a:rPr lang="en-US" dirty="0"/>
              <a:t>Citations</a:t>
            </a:r>
          </a:p>
          <a:p>
            <a:pPr lvl="1"/>
            <a:r>
              <a:rPr lang="en-US" dirty="0"/>
              <a:t>Importing your Google Scholar Profile (no, you can’t.)</a:t>
            </a:r>
          </a:p>
          <a:p>
            <a:r>
              <a:rPr lang="en-US" dirty="0"/>
              <a:t>How to get help</a:t>
            </a:r>
          </a:p>
          <a:p>
            <a:r>
              <a:rPr lang="en-US" dirty="0"/>
              <a:t>How do I get myself/a project/center/equipment in Pure?</a:t>
            </a:r>
          </a:p>
          <a:p>
            <a:r>
              <a:rPr lang="en-US" dirty="0"/>
              <a:t>Who is in charge here?!</a:t>
            </a:r>
          </a:p>
          <a:p>
            <a:r>
              <a:rPr lang="en-US" dirty="0"/>
              <a:t>Can I change my information?</a:t>
            </a:r>
          </a:p>
          <a:p>
            <a:endParaRPr lang="en-US" dirty="0"/>
          </a:p>
          <a:p>
            <a:pPr marL="0" indent="0">
              <a:buNone/>
            </a:pPr>
            <a:endParaRPr lang="en-US" sz="1800" dirty="0"/>
          </a:p>
        </p:txBody>
      </p:sp>
      <p:sp>
        <p:nvSpPr>
          <p:cNvPr id="4" name="Footer Placeholder 3">
            <a:extLst>
              <a:ext uri="{FF2B5EF4-FFF2-40B4-BE49-F238E27FC236}">
                <a16:creationId xmlns:a16="http://schemas.microsoft.com/office/drawing/2014/main" id="{48884BD0-3FEB-4B7C-934D-1FC1DA0BC124}"/>
              </a:ext>
            </a:extLst>
          </p:cNvPr>
          <p:cNvSpPr>
            <a:spLocks noGrp="1"/>
          </p:cNvSpPr>
          <p:nvPr>
            <p:ph type="ftr" sz="quarter" idx="11"/>
          </p:nvPr>
        </p:nvSpPr>
        <p:spPr/>
        <p:txBody>
          <a:bodyPr/>
          <a:lstStyle/>
          <a:p>
            <a:r>
              <a:rPr lang="en-US"/>
              <a:t>research.psu.edu</a:t>
            </a:r>
            <a:endParaRPr lang="en-US" dirty="0"/>
          </a:p>
        </p:txBody>
      </p:sp>
      <p:sp>
        <p:nvSpPr>
          <p:cNvPr id="6" name="Date Placeholder 5">
            <a:extLst>
              <a:ext uri="{FF2B5EF4-FFF2-40B4-BE49-F238E27FC236}">
                <a16:creationId xmlns:a16="http://schemas.microsoft.com/office/drawing/2014/main" id="{A5A92612-5DB3-45B8-B962-E5C01E085910}"/>
              </a:ext>
            </a:extLst>
          </p:cNvPr>
          <p:cNvSpPr>
            <a:spLocks noGrp="1"/>
          </p:cNvSpPr>
          <p:nvPr>
            <p:ph type="dt" sz="half" idx="10"/>
          </p:nvPr>
        </p:nvSpPr>
        <p:spPr/>
        <p:txBody>
          <a:bodyPr/>
          <a:lstStyle/>
          <a:p>
            <a:r>
              <a:rPr lang="en-US"/>
              <a:t>Jan. 19, 2018</a:t>
            </a:r>
            <a:endParaRPr lang="en-US" dirty="0"/>
          </a:p>
        </p:txBody>
      </p:sp>
      <p:sp>
        <p:nvSpPr>
          <p:cNvPr id="7" name="Slide Number Placeholder 6">
            <a:extLst>
              <a:ext uri="{FF2B5EF4-FFF2-40B4-BE49-F238E27FC236}">
                <a16:creationId xmlns:a16="http://schemas.microsoft.com/office/drawing/2014/main" id="{7F1BE128-FB2F-4A68-9FC6-922AC666A709}"/>
              </a:ext>
            </a:extLst>
          </p:cNvPr>
          <p:cNvSpPr>
            <a:spLocks noGrp="1"/>
          </p:cNvSpPr>
          <p:nvPr>
            <p:ph type="sldNum" sz="quarter" idx="12"/>
          </p:nvPr>
        </p:nvSpPr>
        <p:spPr/>
        <p:txBody>
          <a:bodyPr/>
          <a:lstStyle/>
          <a:p>
            <a:fld id="{587120DB-60EC-465F-B70A-FA0A4F6DCC01}" type="slidenum">
              <a:rPr lang="en-US" smtClean="0"/>
              <a:pPr/>
              <a:t>10</a:t>
            </a:fld>
            <a:endParaRPr lang="en-US" dirty="0"/>
          </a:p>
        </p:txBody>
      </p:sp>
    </p:spTree>
    <p:extLst>
      <p:ext uri="{BB962C8B-B14F-4D97-AF65-F5344CB8AC3E}">
        <p14:creationId xmlns:p14="http://schemas.microsoft.com/office/powerpoint/2010/main" val="51702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5774"/>
            <a:ext cx="10515600" cy="1325563"/>
          </a:xfrm>
        </p:spPr>
        <p:txBody>
          <a:bodyPr>
            <a:normAutofit/>
          </a:bodyPr>
          <a:lstStyle/>
          <a:p>
            <a:r>
              <a:rPr lang="en-US" sz="4000" dirty="0"/>
              <a:t>Who is in Pure at Penn State? </a:t>
            </a:r>
            <a:endParaRPr lang="en-US" sz="3600" b="0" dirty="0"/>
          </a:p>
        </p:txBody>
      </p:sp>
      <p:sp>
        <p:nvSpPr>
          <p:cNvPr id="3" name="Content Placeholder 2"/>
          <p:cNvSpPr>
            <a:spLocks noGrp="1"/>
          </p:cNvSpPr>
          <p:nvPr>
            <p:ph idx="4294967295"/>
          </p:nvPr>
        </p:nvSpPr>
        <p:spPr>
          <a:xfrm>
            <a:off x="609600" y="1657350"/>
            <a:ext cx="11582400" cy="5200650"/>
          </a:xfrm>
        </p:spPr>
        <p:txBody>
          <a:bodyPr>
            <a:normAutofit/>
          </a:bodyPr>
          <a:lstStyle/>
          <a:p>
            <a:r>
              <a:rPr lang="en-US" sz="1800" dirty="0"/>
              <a:t>Up to 5499 profiles (We pay by the number of profiles) </a:t>
            </a:r>
          </a:p>
          <a:p>
            <a:r>
              <a:rPr lang="en-US" sz="1800" dirty="0"/>
              <a:t>All Campuses (Initial data from HR)</a:t>
            </a:r>
          </a:p>
          <a:p>
            <a:r>
              <a:rPr lang="en-US" sz="1800" b="1" dirty="0"/>
              <a:t>ACTIVE RESEARCHERS </a:t>
            </a:r>
          </a:p>
          <a:p>
            <a:pPr lvl="1"/>
            <a:r>
              <a:rPr lang="en-US" sz="1800" dirty="0"/>
              <a:t>Typically, tenure track</a:t>
            </a:r>
          </a:p>
          <a:p>
            <a:pPr lvl="1"/>
            <a:r>
              <a:rPr lang="en-US" sz="1800" dirty="0"/>
              <a:t>Research associates, research assistants, scientists</a:t>
            </a:r>
          </a:p>
          <a:p>
            <a:r>
              <a:rPr lang="en-US" sz="1800" dirty="0"/>
              <a:t>Exclusion Criteria</a:t>
            </a:r>
          </a:p>
          <a:p>
            <a:pPr lvl="1"/>
            <a:r>
              <a:rPr lang="en-US" sz="1800" dirty="0"/>
              <a:t>No instructors or lecturers </a:t>
            </a:r>
            <a:r>
              <a:rPr lang="en-US" sz="1800" i="1" dirty="0"/>
              <a:t>(This does not </a:t>
            </a:r>
            <a:br>
              <a:rPr lang="en-US" sz="1800" i="1" dirty="0"/>
            </a:br>
            <a:r>
              <a:rPr lang="en-US" sz="1800" i="1" dirty="0"/>
              <a:t>apply to </a:t>
            </a:r>
            <a:r>
              <a:rPr lang="en-US" sz="1800" i="1" dirty="0" err="1"/>
              <a:t>CoM</a:t>
            </a:r>
            <a:r>
              <a:rPr lang="en-US" sz="1800" i="1" dirty="0"/>
              <a:t> or Law)</a:t>
            </a:r>
          </a:p>
          <a:p>
            <a:r>
              <a:rPr lang="en-US" sz="1800" dirty="0"/>
              <a:t>Upon request, people who are active in research</a:t>
            </a:r>
          </a:p>
          <a:p>
            <a:pPr lvl="1"/>
            <a:r>
              <a:rPr lang="en-US" sz="1800" dirty="0"/>
              <a:t>Published within the past 5 years</a:t>
            </a:r>
          </a:p>
          <a:p>
            <a:pPr lvl="1"/>
            <a:r>
              <a:rPr lang="en-US" sz="1800" dirty="0"/>
              <a:t>Demonstrable research program</a:t>
            </a:r>
          </a:p>
          <a:p>
            <a:r>
              <a:rPr lang="en-US" sz="1800" dirty="0"/>
              <a:t>Post-docs and Graduate students</a:t>
            </a:r>
          </a:p>
          <a:p>
            <a:r>
              <a:rPr lang="en-US" sz="1800" dirty="0"/>
              <a:t> Researchers in Pure but not active in research may be removed</a:t>
            </a:r>
          </a:p>
        </p:txBody>
      </p:sp>
      <p:pic>
        <p:nvPicPr>
          <p:cNvPr id="5" name="Picture 4"/>
          <p:cNvPicPr>
            <a:picLocks noChangeAspect="1"/>
          </p:cNvPicPr>
          <p:nvPr/>
        </p:nvPicPr>
        <p:blipFill rotWithShape="1">
          <a:blip r:embed="rId2"/>
          <a:srcRect l="26295" t="4114" r="27293" b="72729"/>
          <a:stretch/>
        </p:blipFill>
        <p:spPr>
          <a:xfrm>
            <a:off x="7107555" y="2007463"/>
            <a:ext cx="5625915" cy="4117112"/>
          </a:xfrm>
          <a:prstGeom prst="rect">
            <a:avLst/>
          </a:prstGeom>
        </p:spPr>
      </p:pic>
      <p:sp>
        <p:nvSpPr>
          <p:cNvPr id="4" name="Footer Placeholder 3">
            <a:extLst>
              <a:ext uri="{FF2B5EF4-FFF2-40B4-BE49-F238E27FC236}">
                <a16:creationId xmlns:a16="http://schemas.microsoft.com/office/drawing/2014/main" id="{29477E12-FC73-4333-9C90-8070086EE650}"/>
              </a:ext>
            </a:extLst>
          </p:cNvPr>
          <p:cNvSpPr>
            <a:spLocks noGrp="1"/>
          </p:cNvSpPr>
          <p:nvPr>
            <p:ph type="ftr" sz="quarter" idx="11"/>
          </p:nvPr>
        </p:nvSpPr>
        <p:spPr/>
        <p:txBody>
          <a:bodyPr/>
          <a:lstStyle/>
          <a:p>
            <a:r>
              <a:rPr lang="en-US"/>
              <a:t>research.psu.edu</a:t>
            </a:r>
            <a:endParaRPr lang="en-US" dirty="0"/>
          </a:p>
        </p:txBody>
      </p:sp>
      <p:sp>
        <p:nvSpPr>
          <p:cNvPr id="6" name="Date Placeholder 5">
            <a:extLst>
              <a:ext uri="{FF2B5EF4-FFF2-40B4-BE49-F238E27FC236}">
                <a16:creationId xmlns:a16="http://schemas.microsoft.com/office/drawing/2014/main" id="{642930ED-B9E0-4BB1-890E-2892A7EC4C7B}"/>
              </a:ext>
            </a:extLst>
          </p:cNvPr>
          <p:cNvSpPr>
            <a:spLocks noGrp="1"/>
          </p:cNvSpPr>
          <p:nvPr>
            <p:ph type="dt" sz="half" idx="10"/>
          </p:nvPr>
        </p:nvSpPr>
        <p:spPr/>
        <p:txBody>
          <a:bodyPr/>
          <a:lstStyle/>
          <a:p>
            <a:r>
              <a:rPr lang="en-US"/>
              <a:t>Jan. 19, 2018</a:t>
            </a:r>
            <a:endParaRPr lang="en-US" dirty="0"/>
          </a:p>
        </p:txBody>
      </p:sp>
      <p:sp>
        <p:nvSpPr>
          <p:cNvPr id="7" name="Slide Number Placeholder 6">
            <a:extLst>
              <a:ext uri="{FF2B5EF4-FFF2-40B4-BE49-F238E27FC236}">
                <a16:creationId xmlns:a16="http://schemas.microsoft.com/office/drawing/2014/main" id="{F61E9A68-C481-4B62-BCA8-7CC3A915655A}"/>
              </a:ext>
            </a:extLst>
          </p:cNvPr>
          <p:cNvSpPr>
            <a:spLocks noGrp="1"/>
          </p:cNvSpPr>
          <p:nvPr>
            <p:ph type="sldNum" sz="quarter" idx="12"/>
          </p:nvPr>
        </p:nvSpPr>
        <p:spPr/>
        <p:txBody>
          <a:bodyPr/>
          <a:lstStyle/>
          <a:p>
            <a:fld id="{587120DB-60EC-465F-B70A-FA0A4F6DCC01}" type="slidenum">
              <a:rPr lang="en-US" smtClean="0"/>
              <a:pPr/>
              <a:t>11</a:t>
            </a:fld>
            <a:endParaRPr lang="en-US" dirty="0"/>
          </a:p>
        </p:txBody>
      </p:sp>
    </p:spTree>
    <p:extLst>
      <p:ext uri="{BB962C8B-B14F-4D97-AF65-F5344CB8AC3E}">
        <p14:creationId xmlns:p14="http://schemas.microsoft.com/office/powerpoint/2010/main" val="134424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819" y="1419072"/>
            <a:ext cx="10515600" cy="933450"/>
          </a:xfrm>
        </p:spPr>
        <p:txBody>
          <a:bodyPr>
            <a:normAutofit fontScale="90000"/>
          </a:bodyPr>
          <a:lstStyle/>
          <a:p>
            <a:r>
              <a:rPr lang="en-US" dirty="0"/>
              <a:t>Where does the “starter” information come from? </a:t>
            </a:r>
            <a:br>
              <a:rPr lang="en-US" dirty="0"/>
            </a:br>
            <a:endParaRPr lang="en-US" dirty="0"/>
          </a:p>
        </p:txBody>
      </p:sp>
      <p:sp>
        <p:nvSpPr>
          <p:cNvPr id="3" name="Content Placeholder 2"/>
          <p:cNvSpPr>
            <a:spLocks noGrp="1"/>
          </p:cNvSpPr>
          <p:nvPr>
            <p:ph idx="4294967295"/>
          </p:nvPr>
        </p:nvSpPr>
        <p:spPr>
          <a:xfrm>
            <a:off x="838200" y="2336724"/>
            <a:ext cx="9876503" cy="4035425"/>
          </a:xfrm>
        </p:spPr>
        <p:txBody>
          <a:bodyPr/>
          <a:lstStyle/>
          <a:p>
            <a:pPr marL="0" indent="0">
              <a:buNone/>
            </a:pPr>
            <a:r>
              <a:rPr lang="en-US" sz="3200" b="1" dirty="0"/>
              <a:t>The Profile Refinement Service (PRS)</a:t>
            </a:r>
          </a:p>
          <a:p>
            <a:r>
              <a:rPr lang="en-US" dirty="0"/>
              <a:t>Before importing Scopus data into Pure, the Profile Refinement Team subjects researchers' publication lists to automatic name disambiguation and rigorous manual review. </a:t>
            </a:r>
          </a:p>
          <a:p>
            <a:r>
              <a:rPr lang="en-US" dirty="0"/>
              <a:t>New publications are automatically added to each profile as they become available in Scopus. </a:t>
            </a:r>
          </a:p>
          <a:p>
            <a:endParaRPr lang="en-US" dirty="0"/>
          </a:p>
          <a:p>
            <a:r>
              <a:rPr lang="en-US" dirty="0"/>
              <a:t>We have this process scheduled 2x a year.</a:t>
            </a:r>
          </a:p>
        </p:txBody>
      </p:sp>
      <p:sp>
        <p:nvSpPr>
          <p:cNvPr id="4" name="Footer Placeholder 3">
            <a:extLst>
              <a:ext uri="{FF2B5EF4-FFF2-40B4-BE49-F238E27FC236}">
                <a16:creationId xmlns:a16="http://schemas.microsoft.com/office/drawing/2014/main" id="{2C00F215-9396-4F23-9E69-789E134303DE}"/>
              </a:ext>
            </a:extLst>
          </p:cNvPr>
          <p:cNvSpPr>
            <a:spLocks noGrp="1"/>
          </p:cNvSpPr>
          <p:nvPr>
            <p:ph type="ftr" sz="quarter" idx="11"/>
          </p:nvPr>
        </p:nvSpPr>
        <p:spPr/>
        <p:txBody>
          <a:bodyPr/>
          <a:lstStyle/>
          <a:p>
            <a:r>
              <a:rPr lang="en-US"/>
              <a:t>research.psu.edu</a:t>
            </a:r>
            <a:endParaRPr lang="en-US" dirty="0"/>
          </a:p>
        </p:txBody>
      </p:sp>
      <p:sp>
        <p:nvSpPr>
          <p:cNvPr id="5" name="Date Placeholder 4">
            <a:extLst>
              <a:ext uri="{FF2B5EF4-FFF2-40B4-BE49-F238E27FC236}">
                <a16:creationId xmlns:a16="http://schemas.microsoft.com/office/drawing/2014/main" id="{73D3F935-07FF-473D-95EF-3956B0B4582E}"/>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E1DF4DE8-2ECF-49DD-9055-F00EA1A88BBC}"/>
              </a:ext>
            </a:extLst>
          </p:cNvPr>
          <p:cNvSpPr>
            <a:spLocks noGrp="1"/>
          </p:cNvSpPr>
          <p:nvPr>
            <p:ph type="sldNum" sz="quarter" idx="12"/>
          </p:nvPr>
        </p:nvSpPr>
        <p:spPr/>
        <p:txBody>
          <a:bodyPr/>
          <a:lstStyle/>
          <a:p>
            <a:fld id="{587120DB-60EC-465F-B70A-FA0A4F6DCC01}" type="slidenum">
              <a:rPr lang="en-US" smtClean="0"/>
              <a:pPr/>
              <a:t>12</a:t>
            </a:fld>
            <a:endParaRPr lang="en-US" dirty="0"/>
          </a:p>
        </p:txBody>
      </p:sp>
    </p:spTree>
    <p:extLst>
      <p:ext uri="{BB962C8B-B14F-4D97-AF65-F5344CB8AC3E}">
        <p14:creationId xmlns:p14="http://schemas.microsoft.com/office/powerpoint/2010/main" val="285930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50139" y="3051822"/>
            <a:ext cx="9065626" cy="3215228"/>
            <a:chOff x="1626164" y="3709047"/>
            <a:chExt cx="9065626" cy="3215228"/>
          </a:xfrm>
        </p:grpSpPr>
        <p:sp>
          <p:nvSpPr>
            <p:cNvPr id="34" name="Rounded Rectangle 33"/>
            <p:cNvSpPr/>
            <p:nvPr/>
          </p:nvSpPr>
          <p:spPr>
            <a:xfrm>
              <a:off x="9081752" y="4234669"/>
              <a:ext cx="1510048" cy="2519267"/>
            </a:xfrm>
            <a:prstGeom prst="roundRect">
              <a:avLst>
                <a:gd name="adj" fmla="val 5176"/>
              </a:avLst>
            </a:prstGeom>
            <a:solidFill>
              <a:schemeClr val="bg1">
                <a:lumMod val="95000"/>
              </a:schemeClr>
            </a:solidFill>
            <a:ln>
              <a:noFill/>
            </a:ln>
          </p:spPr>
          <p:style>
            <a:lnRef idx="3">
              <a:schemeClr val="lt1"/>
            </a:lnRef>
            <a:fillRef idx="1">
              <a:schemeClr val="accent1"/>
            </a:fillRef>
            <a:effectRef idx="1">
              <a:schemeClr val="accent1"/>
            </a:effectRef>
            <a:fontRef idx="minor">
              <a:schemeClr val="lt1"/>
            </a:fontRef>
          </p:style>
          <p:txBody>
            <a:bodyPr rtlCol="0" anchor="b" anchorCtr="0"/>
            <a:lstStyle/>
            <a:p>
              <a:pPr marL="114300" indent="-114300" defTabSz="457200">
                <a:buFont typeface="Arial" panose="020B0604020202020204" pitchFamily="34" charset="0"/>
                <a:buChar char="•"/>
              </a:pPr>
              <a:endParaRPr lang="en-US" sz="1300" dirty="0">
                <a:solidFill>
                  <a:prstClr val="white"/>
                </a:solidFill>
              </a:endParaRPr>
            </a:p>
          </p:txBody>
        </p:sp>
        <p:sp>
          <p:nvSpPr>
            <p:cNvPr id="29" name="Rounded Rectangle 28"/>
            <p:cNvSpPr/>
            <p:nvPr/>
          </p:nvSpPr>
          <p:spPr>
            <a:xfrm>
              <a:off x="7114862" y="4229881"/>
              <a:ext cx="1866900" cy="2524054"/>
            </a:xfrm>
            <a:prstGeom prst="roundRect">
              <a:avLst>
                <a:gd name="adj" fmla="val 5176"/>
              </a:avLst>
            </a:prstGeom>
            <a:solidFill>
              <a:schemeClr val="bg1">
                <a:lumMod val="95000"/>
              </a:schemeClr>
            </a:solidFill>
            <a:ln>
              <a:noFill/>
            </a:ln>
          </p:spPr>
          <p:style>
            <a:lnRef idx="3">
              <a:schemeClr val="lt1"/>
            </a:lnRef>
            <a:fillRef idx="1">
              <a:schemeClr val="accent1"/>
            </a:fillRef>
            <a:effectRef idx="1">
              <a:schemeClr val="accent1"/>
            </a:effectRef>
            <a:fontRef idx="minor">
              <a:schemeClr val="lt1"/>
            </a:fontRef>
          </p:style>
          <p:txBody>
            <a:bodyPr rtlCol="0" anchor="b" anchorCtr="0"/>
            <a:lstStyle/>
            <a:p>
              <a:pPr marL="114300" indent="-114300" defTabSz="457200">
                <a:buFont typeface="Arial" panose="020B0604020202020204" pitchFamily="34" charset="0"/>
                <a:buChar char="•"/>
              </a:pPr>
              <a:endParaRPr lang="en-US" sz="1300" dirty="0">
                <a:solidFill>
                  <a:prstClr val="white"/>
                </a:solidFill>
              </a:endParaRPr>
            </a:p>
          </p:txBody>
        </p:sp>
        <p:grpSp>
          <p:nvGrpSpPr>
            <p:cNvPr id="5" name="Group 4"/>
            <p:cNvGrpSpPr/>
            <p:nvPr/>
          </p:nvGrpSpPr>
          <p:grpSpPr>
            <a:xfrm>
              <a:off x="1626164" y="3709047"/>
              <a:ext cx="9065626" cy="3215228"/>
              <a:chOff x="1626164" y="3709047"/>
              <a:chExt cx="9065626" cy="3215228"/>
            </a:xfrm>
          </p:grpSpPr>
          <p:sp>
            <p:nvSpPr>
              <p:cNvPr id="23" name="TextBox 22"/>
              <p:cNvSpPr txBox="1"/>
              <p:nvPr/>
            </p:nvSpPr>
            <p:spPr>
              <a:xfrm>
                <a:off x="9087288" y="4215841"/>
                <a:ext cx="1604502" cy="2708434"/>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sz="1400" kern="0"/>
                </a:lvl1pPr>
              </a:lstStyle>
              <a:p>
                <a:endParaRPr lang="en-US" dirty="0">
                  <a:solidFill>
                    <a:srgbClr val="53565A"/>
                  </a:solidFill>
                </a:endParaRPr>
              </a:p>
              <a:p>
                <a:r>
                  <a:rPr lang="en-US" sz="1600" b="1" dirty="0">
                    <a:solidFill>
                      <a:srgbClr val="FF8200"/>
                    </a:solidFill>
                  </a:rPr>
                  <a:t>39M</a:t>
                </a:r>
                <a:r>
                  <a:rPr lang="en-US" dirty="0">
                    <a:solidFill>
                      <a:srgbClr val="53565A"/>
                    </a:solidFill>
                  </a:rPr>
                  <a:t> patents</a:t>
                </a:r>
              </a:p>
              <a:p>
                <a:pPr fontAlgn="base">
                  <a:spcBef>
                    <a:spcPct val="0"/>
                  </a:spcBef>
                  <a:spcAft>
                    <a:spcPct val="0"/>
                  </a:spcAft>
                  <a:buClr>
                    <a:srgbClr val="000000"/>
                  </a:buClr>
                  <a:defRPr/>
                </a:pPr>
                <a:endParaRPr lang="en-US" dirty="0">
                  <a:solidFill>
                    <a:srgbClr val="53565A"/>
                  </a:solidFill>
                </a:endParaRPr>
              </a:p>
              <a:p>
                <a:pPr fontAlgn="base">
                  <a:spcBef>
                    <a:spcPct val="0"/>
                  </a:spcBef>
                  <a:spcAft>
                    <a:spcPct val="0"/>
                  </a:spcAft>
                  <a:buClr>
                    <a:srgbClr val="000000"/>
                  </a:buClr>
                  <a:defRPr/>
                </a:pPr>
                <a:endParaRPr lang="en-US" dirty="0">
                  <a:solidFill>
                    <a:srgbClr val="53565A"/>
                  </a:solidFill>
                </a:endParaRPr>
              </a:p>
              <a:p>
                <a:pPr fontAlgn="base">
                  <a:spcBef>
                    <a:spcPct val="0"/>
                  </a:spcBef>
                  <a:spcAft>
                    <a:spcPct val="0"/>
                  </a:spcAft>
                  <a:buClr>
                    <a:srgbClr val="000000"/>
                  </a:buClr>
                  <a:defRPr/>
                </a:pPr>
                <a:r>
                  <a:rPr lang="en-US" dirty="0">
                    <a:solidFill>
                      <a:srgbClr val="53565A"/>
                    </a:solidFill>
                  </a:rPr>
                  <a:t>From 5 major </a:t>
                </a:r>
              </a:p>
              <a:p>
                <a:pPr fontAlgn="base">
                  <a:spcBef>
                    <a:spcPct val="0"/>
                  </a:spcBef>
                  <a:spcAft>
                    <a:spcPct val="0"/>
                  </a:spcAft>
                  <a:buClr>
                    <a:srgbClr val="000000"/>
                  </a:buClr>
                  <a:defRPr/>
                </a:pPr>
                <a:r>
                  <a:rPr lang="en-US" dirty="0">
                    <a:solidFill>
                      <a:srgbClr val="53565A"/>
                    </a:solidFill>
                  </a:rPr>
                  <a:t>patent offices</a:t>
                </a:r>
              </a:p>
              <a:p>
                <a:pPr fontAlgn="base">
                  <a:spcBef>
                    <a:spcPct val="0"/>
                  </a:spcBef>
                  <a:spcAft>
                    <a:spcPct val="0"/>
                  </a:spcAft>
                  <a:buClr>
                    <a:srgbClr val="000000"/>
                  </a:buClr>
                  <a:defRPr/>
                </a:pPr>
                <a:r>
                  <a:rPr lang="en-US" dirty="0">
                    <a:solidFill>
                      <a:srgbClr val="53565A"/>
                    </a:solidFill>
                  </a:rPr>
                  <a:t>- WIPO</a:t>
                </a:r>
              </a:p>
              <a:p>
                <a:pPr fontAlgn="base">
                  <a:spcBef>
                    <a:spcPct val="0"/>
                  </a:spcBef>
                  <a:spcAft>
                    <a:spcPct val="0"/>
                  </a:spcAft>
                  <a:buClr>
                    <a:srgbClr val="000000"/>
                  </a:buClr>
                  <a:defRPr/>
                </a:pPr>
                <a:r>
                  <a:rPr lang="en-US" dirty="0">
                    <a:solidFill>
                      <a:srgbClr val="53565A"/>
                    </a:solidFill>
                  </a:rPr>
                  <a:t>- EPO</a:t>
                </a:r>
              </a:p>
              <a:p>
                <a:pPr fontAlgn="base">
                  <a:spcBef>
                    <a:spcPct val="0"/>
                  </a:spcBef>
                  <a:spcAft>
                    <a:spcPct val="0"/>
                  </a:spcAft>
                  <a:buClr>
                    <a:srgbClr val="000000"/>
                  </a:buClr>
                  <a:defRPr/>
                </a:pPr>
                <a:r>
                  <a:rPr lang="en-US" dirty="0">
                    <a:solidFill>
                      <a:srgbClr val="53565A"/>
                    </a:solidFill>
                  </a:rPr>
                  <a:t>- USPTO</a:t>
                </a:r>
              </a:p>
              <a:p>
                <a:pPr fontAlgn="base">
                  <a:spcBef>
                    <a:spcPct val="0"/>
                  </a:spcBef>
                  <a:spcAft>
                    <a:spcPct val="0"/>
                  </a:spcAft>
                  <a:buClr>
                    <a:srgbClr val="000000"/>
                  </a:buClr>
                  <a:defRPr/>
                </a:pPr>
                <a:r>
                  <a:rPr lang="en-US" dirty="0">
                    <a:solidFill>
                      <a:srgbClr val="53565A"/>
                    </a:solidFill>
                  </a:rPr>
                  <a:t>- JPO</a:t>
                </a:r>
              </a:p>
              <a:p>
                <a:pPr fontAlgn="base">
                  <a:spcBef>
                    <a:spcPct val="0"/>
                  </a:spcBef>
                  <a:spcAft>
                    <a:spcPct val="0"/>
                  </a:spcAft>
                  <a:buClr>
                    <a:srgbClr val="000000"/>
                  </a:buClr>
                  <a:defRPr/>
                </a:pPr>
                <a:r>
                  <a:rPr lang="en-US" dirty="0">
                    <a:solidFill>
                      <a:srgbClr val="53565A"/>
                    </a:solidFill>
                  </a:rPr>
                  <a:t>- UK IPO</a:t>
                </a:r>
              </a:p>
              <a:p>
                <a:endParaRPr lang="en-US" dirty="0">
                  <a:solidFill>
                    <a:srgbClr val="53565A"/>
                  </a:solidFill>
                </a:endParaRPr>
              </a:p>
            </p:txBody>
          </p:sp>
          <p:grpSp>
            <p:nvGrpSpPr>
              <p:cNvPr id="4" name="Group 3"/>
              <p:cNvGrpSpPr/>
              <p:nvPr/>
            </p:nvGrpSpPr>
            <p:grpSpPr>
              <a:xfrm>
                <a:off x="1626164" y="3709047"/>
                <a:ext cx="8965636" cy="3021364"/>
                <a:chOff x="1626164" y="3709047"/>
                <a:chExt cx="8965636" cy="3021364"/>
              </a:xfrm>
            </p:grpSpPr>
            <p:sp>
              <p:nvSpPr>
                <p:cNvPr id="35" name="Rounded Rectangle 34"/>
                <p:cNvSpPr/>
                <p:nvPr/>
              </p:nvSpPr>
              <p:spPr>
                <a:xfrm>
                  <a:off x="1626164" y="5967148"/>
                  <a:ext cx="1219200" cy="613334"/>
                </a:xfrm>
                <a:prstGeom prst="roundRect">
                  <a:avLst/>
                </a:prstGeom>
                <a:solidFill>
                  <a:schemeClr val="bg1">
                    <a:lumMod val="65000"/>
                  </a:schemeClr>
                </a:solidFill>
                <a:ln>
                  <a:noFill/>
                </a:ln>
              </p:spPr>
              <p:style>
                <a:lnRef idx="3">
                  <a:schemeClr val="lt1"/>
                </a:lnRef>
                <a:fillRef idx="1">
                  <a:schemeClr val="accent1"/>
                </a:fillRef>
                <a:effectRef idx="1">
                  <a:schemeClr val="accent1"/>
                </a:effectRef>
                <a:fontRef idx="minor">
                  <a:schemeClr val="lt1"/>
                </a:fontRef>
              </p:style>
              <p:txBody>
                <a:bodyPr rtlCol="0" anchor="b" anchorCtr="0"/>
                <a:lstStyle/>
                <a:p>
                  <a:pPr marL="114300" indent="-114300" defTabSz="457200">
                    <a:buFont typeface="Arial" panose="020B0604020202020204" pitchFamily="34" charset="0"/>
                    <a:buChar char="•"/>
                  </a:pPr>
                  <a:endParaRPr lang="en-US" sz="1300" dirty="0">
                    <a:solidFill>
                      <a:prstClr val="white"/>
                    </a:solidFill>
                  </a:endParaRPr>
                </a:p>
              </p:txBody>
            </p:sp>
            <p:sp>
              <p:nvSpPr>
                <p:cNvPr id="32" name="Rounded Rectangle 31"/>
                <p:cNvSpPr/>
                <p:nvPr/>
              </p:nvSpPr>
              <p:spPr>
                <a:xfrm>
                  <a:off x="1635604" y="5337320"/>
                  <a:ext cx="1219200" cy="613334"/>
                </a:xfrm>
                <a:prstGeom prst="roundRect">
                  <a:avLst/>
                </a:prstGeom>
                <a:solidFill>
                  <a:schemeClr val="bg1">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b" anchorCtr="0"/>
                <a:lstStyle/>
                <a:p>
                  <a:pPr marL="114300" indent="-114300" defTabSz="457200">
                    <a:buFont typeface="Arial" panose="020B0604020202020204" pitchFamily="34" charset="0"/>
                    <a:buChar char="•"/>
                  </a:pPr>
                  <a:endParaRPr lang="en-US" sz="1300" dirty="0">
                    <a:solidFill>
                      <a:prstClr val="white"/>
                    </a:solidFill>
                  </a:endParaRPr>
                </a:p>
              </p:txBody>
            </p:sp>
            <p:sp>
              <p:nvSpPr>
                <p:cNvPr id="28" name="Rounded Rectangle 27"/>
                <p:cNvSpPr/>
                <p:nvPr/>
              </p:nvSpPr>
              <p:spPr>
                <a:xfrm>
                  <a:off x="1636952" y="4723676"/>
                  <a:ext cx="1219200" cy="613334"/>
                </a:xfrm>
                <a:prstGeom prst="roundRect">
                  <a:avLst/>
                </a:prstGeom>
                <a:solidFill>
                  <a:schemeClr val="bg1">
                    <a:lumMod val="85000"/>
                  </a:schemeClr>
                </a:solidFill>
                <a:ln>
                  <a:noFill/>
                </a:ln>
              </p:spPr>
              <p:style>
                <a:lnRef idx="3">
                  <a:schemeClr val="lt1"/>
                </a:lnRef>
                <a:fillRef idx="1">
                  <a:schemeClr val="accent1"/>
                </a:fillRef>
                <a:effectRef idx="1">
                  <a:schemeClr val="accent1"/>
                </a:effectRef>
                <a:fontRef idx="minor">
                  <a:schemeClr val="lt1"/>
                </a:fontRef>
              </p:style>
              <p:txBody>
                <a:bodyPr rtlCol="0" anchor="b" anchorCtr="0"/>
                <a:lstStyle/>
                <a:p>
                  <a:pPr marL="114300" indent="-114300" defTabSz="457200">
                    <a:buFont typeface="Arial" panose="020B0604020202020204" pitchFamily="34" charset="0"/>
                    <a:buChar char="•"/>
                  </a:pPr>
                  <a:endParaRPr lang="en-US" sz="1300" dirty="0">
                    <a:solidFill>
                      <a:prstClr val="white"/>
                    </a:solidFill>
                  </a:endParaRPr>
                </a:p>
              </p:txBody>
            </p:sp>
            <p:sp>
              <p:nvSpPr>
                <p:cNvPr id="10" name="Rounded Rectangle 9"/>
                <p:cNvSpPr/>
                <p:nvPr/>
              </p:nvSpPr>
              <p:spPr>
                <a:xfrm>
                  <a:off x="1638300" y="4093848"/>
                  <a:ext cx="1219200" cy="613334"/>
                </a:xfrm>
                <a:prstGeom prst="roundRect">
                  <a:avLst/>
                </a:prstGeom>
                <a:solidFill>
                  <a:schemeClr val="bg1">
                    <a:lumMod val="95000"/>
                  </a:schemeClr>
                </a:solidFill>
                <a:ln>
                  <a:noFill/>
                </a:ln>
              </p:spPr>
              <p:style>
                <a:lnRef idx="3">
                  <a:schemeClr val="lt1"/>
                </a:lnRef>
                <a:fillRef idx="1">
                  <a:schemeClr val="accent1"/>
                </a:fillRef>
                <a:effectRef idx="1">
                  <a:schemeClr val="accent1"/>
                </a:effectRef>
                <a:fontRef idx="minor">
                  <a:schemeClr val="lt1"/>
                </a:fontRef>
              </p:style>
              <p:txBody>
                <a:bodyPr rtlCol="0" anchor="b" anchorCtr="0"/>
                <a:lstStyle/>
                <a:p>
                  <a:pPr marL="114300" indent="-114300" defTabSz="457200">
                    <a:buFont typeface="Arial" panose="020B0604020202020204" pitchFamily="34" charset="0"/>
                    <a:buChar char="•"/>
                  </a:pPr>
                  <a:endParaRPr lang="en-US" sz="1300" dirty="0">
                    <a:solidFill>
                      <a:prstClr val="white"/>
                    </a:solidFill>
                  </a:endParaRPr>
                </a:p>
              </p:txBody>
            </p:sp>
            <p:sp>
              <p:nvSpPr>
                <p:cNvPr id="13" name="Rounded Rectangle 12"/>
                <p:cNvSpPr/>
                <p:nvPr/>
              </p:nvSpPr>
              <p:spPr>
                <a:xfrm>
                  <a:off x="2628900" y="4214335"/>
                  <a:ext cx="2565400" cy="2516076"/>
                </a:xfrm>
                <a:prstGeom prst="roundRect">
                  <a:avLst>
                    <a:gd name="adj" fmla="val 5176"/>
                  </a:avLst>
                </a:prstGeom>
                <a:solidFill>
                  <a:schemeClr val="bg1">
                    <a:lumMod val="95000"/>
                  </a:schemeClr>
                </a:solidFill>
                <a:ln>
                  <a:noFill/>
                </a:ln>
              </p:spPr>
              <p:style>
                <a:lnRef idx="3">
                  <a:schemeClr val="lt1"/>
                </a:lnRef>
                <a:fillRef idx="1">
                  <a:schemeClr val="accent1"/>
                </a:fillRef>
                <a:effectRef idx="1">
                  <a:schemeClr val="accent1"/>
                </a:effectRef>
                <a:fontRef idx="minor">
                  <a:schemeClr val="lt1"/>
                </a:fontRef>
              </p:style>
              <p:txBody>
                <a:bodyPr rtlCol="0" anchor="b" anchorCtr="0"/>
                <a:lstStyle/>
                <a:p>
                  <a:pPr marL="114300" indent="-114300" defTabSz="457200">
                    <a:buFont typeface="Arial" panose="020B0604020202020204" pitchFamily="34" charset="0"/>
                    <a:buChar char="•"/>
                  </a:pPr>
                  <a:endParaRPr lang="en-US" sz="1300" dirty="0">
                    <a:solidFill>
                      <a:prstClr val="white"/>
                    </a:solidFill>
                  </a:endParaRPr>
                </a:p>
              </p:txBody>
            </p:sp>
            <p:sp>
              <p:nvSpPr>
                <p:cNvPr id="14" name="TextBox 13"/>
                <p:cNvSpPr txBox="1"/>
                <p:nvPr/>
              </p:nvSpPr>
              <p:spPr>
                <a:xfrm>
                  <a:off x="2628909" y="4217001"/>
                  <a:ext cx="2565400" cy="2308324"/>
                </a:xfrm>
                <a:prstGeom prst="rect">
                  <a:avLst/>
                </a:prstGeom>
                <a:noFill/>
              </p:spPr>
              <p:txBody>
                <a:bodyPr wrap="square" rtlCol="0">
                  <a:spAutoFit/>
                </a:bodyPr>
                <a:lstStyle/>
                <a:p>
                  <a:pPr>
                    <a:defRPr/>
                  </a:pPr>
                  <a:endParaRPr lang="en-US" sz="1400" b="1" kern="0" dirty="0">
                    <a:solidFill>
                      <a:srgbClr val="53565A"/>
                    </a:solidFill>
                  </a:endParaRPr>
                </a:p>
                <a:p>
                  <a:pPr>
                    <a:defRPr/>
                  </a:pPr>
                  <a:r>
                    <a:rPr lang="en-US" sz="1600" b="1" kern="0" dirty="0">
                      <a:solidFill>
                        <a:srgbClr val="FF8200"/>
                      </a:solidFill>
                    </a:rPr>
                    <a:t>21,951</a:t>
                  </a:r>
                  <a:r>
                    <a:rPr lang="en-US" sz="1600" kern="0" dirty="0">
                      <a:solidFill>
                        <a:srgbClr val="FF8200"/>
                      </a:solidFill>
                    </a:rPr>
                    <a:t> </a:t>
                  </a:r>
                  <a:r>
                    <a:rPr lang="en-US" sz="1400" kern="0" dirty="0">
                      <a:solidFill>
                        <a:srgbClr val="53565A"/>
                      </a:solidFill>
                    </a:rPr>
                    <a:t>peer-reviewed journals</a:t>
                  </a:r>
                </a:p>
                <a:p>
                  <a:pPr>
                    <a:defRPr/>
                  </a:pPr>
                  <a:r>
                    <a:rPr lang="en-US" sz="1600" b="1" kern="0" dirty="0">
                      <a:solidFill>
                        <a:srgbClr val="FF8200"/>
                      </a:solidFill>
                    </a:rPr>
                    <a:t>280</a:t>
                  </a:r>
                  <a:r>
                    <a:rPr lang="en-US" sz="1400" kern="0" dirty="0">
                      <a:solidFill>
                        <a:srgbClr val="FF8200"/>
                      </a:solidFill>
                    </a:rPr>
                    <a:t> </a:t>
                  </a:r>
                  <a:r>
                    <a:rPr lang="en-US" sz="1400" kern="0" dirty="0">
                      <a:solidFill>
                        <a:srgbClr val="53565A"/>
                      </a:solidFill>
                    </a:rPr>
                    <a:t>trade journals</a:t>
                  </a:r>
                </a:p>
                <a:p>
                  <a:pPr>
                    <a:defRPr/>
                  </a:pPr>
                  <a:endParaRPr lang="en-US" sz="1400" kern="0" dirty="0">
                    <a:solidFill>
                      <a:srgbClr val="53565A"/>
                    </a:solidFill>
                  </a:endParaRPr>
                </a:p>
                <a:p>
                  <a:pPr marL="285750" indent="-285750">
                    <a:buFont typeface="Arial" panose="020B0604020202020204" pitchFamily="34" charset="0"/>
                    <a:buChar char="•"/>
                    <a:defRPr/>
                  </a:pPr>
                  <a:r>
                    <a:rPr lang="en-US" sz="1400" kern="0" dirty="0">
                      <a:solidFill>
                        <a:srgbClr val="53565A"/>
                      </a:solidFill>
                    </a:rPr>
                    <a:t>Full metadata, abstracts and cited references (refs post-1970 only)</a:t>
                  </a:r>
                </a:p>
                <a:p>
                  <a:pPr marL="285750" indent="-285750">
                    <a:buFont typeface="Arial" panose="020B0604020202020204" pitchFamily="34" charset="0"/>
                    <a:buChar char="•"/>
                    <a:defRPr/>
                  </a:pPr>
                  <a:r>
                    <a:rPr lang="en-US" sz="1400" kern="0" dirty="0">
                      <a:solidFill>
                        <a:srgbClr val="53565A"/>
                      </a:solidFill>
                    </a:rPr>
                    <a:t>Funding data from acknowledgements</a:t>
                  </a:r>
                </a:p>
                <a:p>
                  <a:pPr marL="285750" indent="-285750">
                    <a:buFont typeface="Arial" panose="020B0604020202020204" pitchFamily="34" charset="0"/>
                    <a:buChar char="•"/>
                    <a:defRPr/>
                  </a:pPr>
                  <a:r>
                    <a:rPr lang="en-US" sz="1400" kern="0" dirty="0">
                      <a:solidFill>
                        <a:srgbClr val="53565A"/>
                      </a:solidFill>
                    </a:rPr>
                    <a:t>Citations back to 1970</a:t>
                  </a:r>
                </a:p>
              </p:txBody>
            </p:sp>
            <p:sp>
              <p:nvSpPr>
                <p:cNvPr id="15" name="TextBox 14"/>
                <p:cNvSpPr txBox="1"/>
                <p:nvPr/>
              </p:nvSpPr>
              <p:spPr>
                <a:xfrm>
                  <a:off x="1638300" y="4073972"/>
                  <a:ext cx="990600" cy="677108"/>
                </a:xfrm>
                <a:prstGeom prst="rect">
                  <a:avLst/>
                </a:prstGeom>
                <a:noFill/>
              </p:spPr>
              <p:txBody>
                <a:bodyPr wrap="square" rtlCol="0">
                  <a:spAutoFit/>
                </a:bodyPr>
                <a:lstStyle/>
                <a:p>
                  <a:pPr>
                    <a:defRPr/>
                  </a:pPr>
                  <a:r>
                    <a:rPr lang="en-US" sz="1200" b="1" kern="0" dirty="0">
                      <a:solidFill>
                        <a:srgbClr val="53565A"/>
                      </a:solidFill>
                    </a:rPr>
                    <a:t>Physical </a:t>
                  </a:r>
                </a:p>
                <a:p>
                  <a:pPr>
                    <a:defRPr/>
                  </a:pPr>
                  <a:r>
                    <a:rPr lang="en-US" sz="1200" b="1" kern="0" dirty="0">
                      <a:solidFill>
                        <a:srgbClr val="53565A"/>
                      </a:solidFill>
                    </a:rPr>
                    <a:t>Sciences</a:t>
                  </a:r>
                </a:p>
                <a:p>
                  <a:pPr>
                    <a:defRPr/>
                  </a:pPr>
                  <a:r>
                    <a:rPr lang="en-US" sz="1400" b="1" kern="0" dirty="0">
                      <a:solidFill>
                        <a:srgbClr val="FF8200"/>
                      </a:solidFill>
                    </a:rPr>
                    <a:t>7,441</a:t>
                  </a:r>
                </a:p>
              </p:txBody>
            </p:sp>
            <p:sp>
              <p:nvSpPr>
                <p:cNvPr id="16" name="TextBox 15"/>
                <p:cNvSpPr txBox="1"/>
                <p:nvPr/>
              </p:nvSpPr>
              <p:spPr>
                <a:xfrm>
                  <a:off x="1638300" y="4705132"/>
                  <a:ext cx="990600" cy="677108"/>
                </a:xfrm>
                <a:prstGeom prst="rect">
                  <a:avLst/>
                </a:prstGeom>
                <a:noFill/>
              </p:spPr>
              <p:txBody>
                <a:bodyPr wrap="square" rtlCol="0">
                  <a:spAutoFit/>
                </a:bodyPr>
                <a:lstStyle/>
                <a:p>
                  <a:pPr>
                    <a:defRPr/>
                  </a:pPr>
                  <a:r>
                    <a:rPr lang="en-US" sz="1200" b="1" kern="0" dirty="0">
                      <a:solidFill>
                        <a:srgbClr val="53565A"/>
                      </a:solidFill>
                    </a:rPr>
                    <a:t>Health </a:t>
                  </a:r>
                </a:p>
                <a:p>
                  <a:pPr>
                    <a:defRPr/>
                  </a:pPr>
                  <a:r>
                    <a:rPr lang="en-US" sz="1200" b="1" kern="0" dirty="0">
                      <a:solidFill>
                        <a:srgbClr val="53565A"/>
                      </a:solidFill>
                    </a:rPr>
                    <a:t>Sciences</a:t>
                  </a:r>
                </a:p>
                <a:p>
                  <a:pPr>
                    <a:defRPr/>
                  </a:pPr>
                  <a:r>
                    <a:rPr lang="en-US" sz="1400" b="1" kern="0" dirty="0">
                      <a:solidFill>
                        <a:srgbClr val="FF8200"/>
                      </a:solidFill>
                    </a:rPr>
                    <a:t>7,133</a:t>
                  </a:r>
                </a:p>
              </p:txBody>
            </p:sp>
            <p:sp>
              <p:nvSpPr>
                <p:cNvPr id="17" name="TextBox 16"/>
                <p:cNvSpPr txBox="1"/>
                <p:nvPr/>
              </p:nvSpPr>
              <p:spPr>
                <a:xfrm>
                  <a:off x="1638300" y="5328444"/>
                  <a:ext cx="990600" cy="677108"/>
                </a:xfrm>
                <a:prstGeom prst="rect">
                  <a:avLst/>
                </a:prstGeom>
                <a:noFill/>
              </p:spPr>
              <p:txBody>
                <a:bodyPr wrap="square" rtlCol="0">
                  <a:spAutoFit/>
                </a:bodyPr>
                <a:lstStyle/>
                <a:p>
                  <a:pPr>
                    <a:defRPr/>
                  </a:pPr>
                  <a:r>
                    <a:rPr lang="en-US" sz="1200" b="1" kern="0" dirty="0">
                      <a:solidFill>
                        <a:srgbClr val="53565A"/>
                      </a:solidFill>
                    </a:rPr>
                    <a:t>Social</a:t>
                  </a:r>
                </a:p>
                <a:p>
                  <a:pPr>
                    <a:defRPr/>
                  </a:pPr>
                  <a:r>
                    <a:rPr lang="en-US" sz="1200" b="1" kern="0" dirty="0">
                      <a:solidFill>
                        <a:srgbClr val="53565A"/>
                      </a:solidFill>
                    </a:rPr>
                    <a:t>Sciences</a:t>
                  </a:r>
                </a:p>
                <a:p>
                  <a:pPr>
                    <a:defRPr/>
                  </a:pPr>
                  <a:r>
                    <a:rPr lang="en-US" sz="1400" b="1" kern="0" dirty="0">
                      <a:solidFill>
                        <a:srgbClr val="FF8200"/>
                      </a:solidFill>
                    </a:rPr>
                    <a:t>8,698</a:t>
                  </a:r>
                </a:p>
              </p:txBody>
            </p:sp>
            <p:sp>
              <p:nvSpPr>
                <p:cNvPr id="18" name="TextBox 17"/>
                <p:cNvSpPr txBox="1"/>
                <p:nvPr/>
              </p:nvSpPr>
              <p:spPr>
                <a:xfrm>
                  <a:off x="1638300" y="5949131"/>
                  <a:ext cx="990600" cy="677108"/>
                </a:xfrm>
                <a:prstGeom prst="rect">
                  <a:avLst/>
                </a:prstGeom>
                <a:noFill/>
              </p:spPr>
              <p:txBody>
                <a:bodyPr wrap="square" rtlCol="0">
                  <a:spAutoFit/>
                </a:bodyPr>
                <a:lstStyle/>
                <a:p>
                  <a:pPr>
                    <a:defRPr/>
                  </a:pPr>
                  <a:r>
                    <a:rPr lang="en-US" sz="1200" b="1" kern="0" dirty="0">
                      <a:solidFill>
                        <a:srgbClr val="53565A"/>
                      </a:solidFill>
                    </a:rPr>
                    <a:t>Life</a:t>
                  </a:r>
                </a:p>
                <a:p>
                  <a:pPr>
                    <a:defRPr/>
                  </a:pPr>
                  <a:r>
                    <a:rPr lang="en-US" sz="1200" b="1" kern="0" dirty="0">
                      <a:solidFill>
                        <a:srgbClr val="53565A"/>
                      </a:solidFill>
                    </a:rPr>
                    <a:t>Sciences</a:t>
                  </a:r>
                </a:p>
                <a:p>
                  <a:pPr>
                    <a:defRPr/>
                  </a:pPr>
                  <a:r>
                    <a:rPr lang="en-US" sz="1400" b="1" kern="0" dirty="0">
                      <a:solidFill>
                        <a:srgbClr val="FF8200"/>
                      </a:solidFill>
                    </a:rPr>
                    <a:t>4,601</a:t>
                  </a:r>
                </a:p>
              </p:txBody>
            </p:sp>
            <p:sp>
              <p:nvSpPr>
                <p:cNvPr id="25" name="Rounded Rectangle 24"/>
                <p:cNvSpPr/>
                <p:nvPr/>
              </p:nvSpPr>
              <p:spPr>
                <a:xfrm>
                  <a:off x="5308610" y="4214451"/>
                  <a:ext cx="1701791" cy="2515960"/>
                </a:xfrm>
                <a:prstGeom prst="roundRect">
                  <a:avLst>
                    <a:gd name="adj" fmla="val 5176"/>
                  </a:avLst>
                </a:prstGeom>
                <a:solidFill>
                  <a:schemeClr val="bg1">
                    <a:lumMod val="95000"/>
                  </a:schemeClr>
                </a:solidFill>
                <a:ln>
                  <a:noFill/>
                </a:ln>
              </p:spPr>
              <p:style>
                <a:lnRef idx="3">
                  <a:schemeClr val="lt1"/>
                </a:lnRef>
                <a:fillRef idx="1">
                  <a:schemeClr val="accent1"/>
                </a:fillRef>
                <a:effectRef idx="1">
                  <a:schemeClr val="accent1"/>
                </a:effectRef>
                <a:fontRef idx="minor">
                  <a:schemeClr val="lt1"/>
                </a:fontRef>
              </p:style>
              <p:txBody>
                <a:bodyPr rtlCol="0" anchor="b" anchorCtr="0"/>
                <a:lstStyle/>
                <a:p>
                  <a:pPr marL="114300" indent="-114300" defTabSz="457200">
                    <a:buFont typeface="Arial" panose="020B0604020202020204" pitchFamily="34" charset="0"/>
                    <a:buChar char="•"/>
                  </a:pPr>
                  <a:endParaRPr lang="en-US" sz="1300" dirty="0">
                    <a:solidFill>
                      <a:prstClr val="white"/>
                    </a:solidFill>
                  </a:endParaRPr>
                </a:p>
              </p:txBody>
            </p:sp>
            <p:sp>
              <p:nvSpPr>
                <p:cNvPr id="26" name="TextBox 25"/>
                <p:cNvSpPr txBox="1"/>
                <p:nvPr/>
              </p:nvSpPr>
              <p:spPr>
                <a:xfrm>
                  <a:off x="5308601" y="4222309"/>
                  <a:ext cx="1857071" cy="2308324"/>
                </a:xfrm>
                <a:prstGeom prst="rect">
                  <a:avLst/>
                </a:prstGeom>
                <a:noFill/>
              </p:spPr>
              <p:txBody>
                <a:bodyPr wrap="square" rtlCol="0">
                  <a:spAutoFit/>
                </a:bodyPr>
                <a:lstStyle/>
                <a:p>
                  <a:pPr>
                    <a:defRPr/>
                  </a:pPr>
                  <a:endParaRPr lang="en-US" sz="1400" kern="0" dirty="0">
                    <a:solidFill>
                      <a:srgbClr val="53565A"/>
                    </a:solidFill>
                  </a:endParaRPr>
                </a:p>
                <a:p>
                  <a:pPr>
                    <a:defRPr/>
                  </a:pPr>
                  <a:r>
                    <a:rPr lang="en-US" sz="1600" b="1" kern="0" dirty="0">
                      <a:solidFill>
                        <a:srgbClr val="FF8200"/>
                      </a:solidFill>
                    </a:rPr>
                    <a:t>100K</a:t>
                  </a:r>
                  <a:r>
                    <a:rPr lang="en-US" sz="1400" kern="0" dirty="0">
                      <a:solidFill>
                        <a:srgbClr val="53565A"/>
                      </a:solidFill>
                    </a:rPr>
                    <a:t> conference events</a:t>
                  </a:r>
                </a:p>
                <a:p>
                  <a:pPr>
                    <a:defRPr/>
                  </a:pPr>
                  <a:r>
                    <a:rPr lang="en-US" sz="1600" b="1" kern="0" dirty="0">
                      <a:solidFill>
                        <a:srgbClr val="FF8200"/>
                      </a:solidFill>
                    </a:rPr>
                    <a:t>8M</a:t>
                  </a:r>
                  <a:r>
                    <a:rPr lang="en-US" sz="1400" kern="0" dirty="0">
                      <a:solidFill>
                        <a:srgbClr val="53565A"/>
                      </a:solidFill>
                    </a:rPr>
                    <a:t> conference papers</a:t>
                  </a:r>
                </a:p>
                <a:p>
                  <a:pPr>
                    <a:defRPr/>
                  </a:pPr>
                  <a:endParaRPr lang="en-US" sz="1400" kern="0" dirty="0">
                    <a:solidFill>
                      <a:srgbClr val="53565A"/>
                    </a:solidFill>
                  </a:endParaRPr>
                </a:p>
                <a:p>
                  <a:pPr>
                    <a:defRPr/>
                  </a:pPr>
                  <a:endParaRPr lang="en-US" sz="1400" kern="0" dirty="0">
                    <a:solidFill>
                      <a:srgbClr val="53565A"/>
                    </a:solidFill>
                  </a:endParaRPr>
                </a:p>
                <a:p>
                  <a:pPr>
                    <a:defRPr/>
                  </a:pPr>
                  <a:endParaRPr lang="en-US" sz="1400" kern="0" dirty="0">
                    <a:solidFill>
                      <a:srgbClr val="53565A"/>
                    </a:solidFill>
                  </a:endParaRPr>
                </a:p>
                <a:p>
                  <a:pPr>
                    <a:defRPr/>
                  </a:pPr>
                  <a:r>
                    <a:rPr lang="en-US" sz="1400" kern="0" dirty="0">
                      <a:solidFill>
                        <a:srgbClr val="53565A"/>
                      </a:solidFill>
                    </a:rPr>
                    <a:t>Mainly Engineering and Computer Sciences</a:t>
                  </a:r>
                </a:p>
              </p:txBody>
            </p:sp>
            <p:sp>
              <p:nvSpPr>
                <p:cNvPr id="30" name="TextBox 29"/>
                <p:cNvSpPr txBox="1"/>
                <p:nvPr/>
              </p:nvSpPr>
              <p:spPr>
                <a:xfrm>
                  <a:off x="7114862" y="4195788"/>
                  <a:ext cx="1866900" cy="2523768"/>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sz="1400" kern="0"/>
                  </a:lvl1pPr>
                </a:lstStyle>
                <a:p>
                  <a:endParaRPr lang="en-US" dirty="0">
                    <a:solidFill>
                      <a:srgbClr val="53565A"/>
                    </a:solidFill>
                  </a:endParaRPr>
                </a:p>
                <a:p>
                  <a:r>
                    <a:rPr lang="en-US" sz="1600" b="1" dirty="0">
                      <a:solidFill>
                        <a:srgbClr val="FF8200"/>
                      </a:solidFill>
                    </a:rPr>
                    <a:t>562</a:t>
                  </a:r>
                  <a:r>
                    <a:rPr lang="en-US" dirty="0">
                      <a:solidFill>
                        <a:srgbClr val="53565A"/>
                      </a:solidFill>
                    </a:rPr>
                    <a:t> book series</a:t>
                  </a:r>
                </a:p>
                <a:p>
                  <a:endParaRPr lang="en-US" sz="1600" b="1" dirty="0">
                    <a:solidFill>
                      <a:srgbClr val="FF8200"/>
                    </a:solidFill>
                  </a:endParaRPr>
                </a:p>
                <a:p>
                  <a:r>
                    <a:rPr lang="en-US" sz="1600" b="1" dirty="0">
                      <a:solidFill>
                        <a:srgbClr val="FF8200"/>
                      </a:solidFill>
                    </a:rPr>
                    <a:t>150K </a:t>
                  </a:r>
                  <a:r>
                    <a:rPr lang="en-US" dirty="0">
                      <a:solidFill>
                        <a:srgbClr val="53565A"/>
                      </a:solidFill>
                    </a:rPr>
                    <a:t>stand-alone books</a:t>
                  </a:r>
                </a:p>
                <a:p>
                  <a:r>
                    <a:rPr lang="en-US" sz="1600" b="1" dirty="0">
                      <a:solidFill>
                        <a:srgbClr val="FF8200"/>
                      </a:solidFill>
                    </a:rPr>
                    <a:t>1.2M </a:t>
                  </a:r>
                  <a:r>
                    <a:rPr lang="en-US" sz="1600" dirty="0">
                      <a:solidFill>
                        <a:srgbClr val="53565A"/>
                      </a:solidFill>
                    </a:rPr>
                    <a:t>items</a:t>
                  </a:r>
                </a:p>
                <a:p>
                  <a:endParaRPr lang="en-US" dirty="0">
                    <a:solidFill>
                      <a:srgbClr val="53565A"/>
                    </a:solidFill>
                  </a:endParaRPr>
                </a:p>
                <a:p>
                  <a:endParaRPr lang="en-US" sz="800" dirty="0">
                    <a:solidFill>
                      <a:srgbClr val="53565A"/>
                    </a:solidFill>
                  </a:endParaRPr>
                </a:p>
                <a:p>
                  <a:endParaRPr lang="en-US" sz="800" dirty="0">
                    <a:solidFill>
                      <a:srgbClr val="53565A"/>
                    </a:solidFill>
                  </a:endParaRPr>
                </a:p>
                <a:p>
                  <a:endParaRPr lang="en-US" sz="800" dirty="0">
                    <a:solidFill>
                      <a:srgbClr val="53565A"/>
                    </a:solidFill>
                  </a:endParaRPr>
                </a:p>
                <a:p>
                  <a:r>
                    <a:rPr lang="en-US" dirty="0">
                      <a:solidFill>
                        <a:srgbClr val="53565A"/>
                      </a:solidFill>
                    </a:rPr>
                    <a:t>Focus on Social Sciences and A&amp;H</a:t>
                  </a:r>
                </a:p>
              </p:txBody>
            </p:sp>
            <p:sp>
              <p:nvSpPr>
                <p:cNvPr id="31" name="Rounded Rectangle 30"/>
                <p:cNvSpPr/>
                <p:nvPr/>
              </p:nvSpPr>
              <p:spPr>
                <a:xfrm>
                  <a:off x="7124682" y="3709047"/>
                  <a:ext cx="1866900" cy="513262"/>
                </a:xfrm>
                <a:prstGeom prst="roundRect">
                  <a:avLst>
                    <a:gd name="adj" fmla="val 17996"/>
                  </a:avLst>
                </a:prstGeom>
                <a:solidFill>
                  <a:schemeClr val="tx2"/>
                </a:solidFill>
                <a:ln w="25400" cap="flat" cmpd="sng" algn="ctr">
                  <a:solidFill>
                    <a:schemeClr val="tx2"/>
                  </a:solidFill>
                  <a:prstDash val="solid"/>
                </a:ln>
                <a:effectLst/>
              </p:spPr>
              <p:txBody>
                <a:bodyPr rtlCol="0" anchor="ctr"/>
                <a:lstStyle/>
                <a:p>
                  <a:pPr>
                    <a:defRPr/>
                  </a:pPr>
                  <a:r>
                    <a:rPr lang="en-US" sz="1400" b="1" kern="0" dirty="0">
                      <a:solidFill>
                        <a:schemeClr val="bg1"/>
                      </a:solidFill>
                    </a:rPr>
                    <a:t>BOOKS</a:t>
                  </a:r>
                </a:p>
              </p:txBody>
            </p:sp>
            <p:sp>
              <p:nvSpPr>
                <p:cNvPr id="27" name="Rounded Rectangle 26"/>
                <p:cNvSpPr/>
                <p:nvPr/>
              </p:nvSpPr>
              <p:spPr>
                <a:xfrm>
                  <a:off x="5308601" y="3715403"/>
                  <a:ext cx="1701791" cy="495310"/>
                </a:xfrm>
                <a:prstGeom prst="roundRect">
                  <a:avLst>
                    <a:gd name="adj" fmla="val 17996"/>
                  </a:avLst>
                </a:prstGeom>
                <a:solidFill>
                  <a:schemeClr val="tx2"/>
                </a:solidFill>
                <a:ln w="25400" cap="flat" cmpd="sng" algn="ctr">
                  <a:solidFill>
                    <a:schemeClr val="tx2"/>
                  </a:solidFill>
                  <a:prstDash val="solid"/>
                </a:ln>
                <a:effectLst/>
              </p:spPr>
              <p:txBody>
                <a:bodyPr rtlCol="0" anchor="ctr"/>
                <a:lstStyle/>
                <a:p>
                  <a:pPr>
                    <a:defRPr/>
                  </a:pPr>
                  <a:r>
                    <a:rPr lang="en-US" sz="1400" b="1" kern="0" dirty="0">
                      <a:solidFill>
                        <a:schemeClr val="bg1"/>
                      </a:solidFill>
                    </a:rPr>
                    <a:t>CONFERENCES</a:t>
                  </a:r>
                </a:p>
              </p:txBody>
            </p:sp>
            <p:sp>
              <p:nvSpPr>
                <p:cNvPr id="21" name="Rounded Rectangle 20"/>
                <p:cNvSpPr/>
                <p:nvPr/>
              </p:nvSpPr>
              <p:spPr>
                <a:xfrm>
                  <a:off x="2628900" y="3715403"/>
                  <a:ext cx="2565400" cy="482610"/>
                </a:xfrm>
                <a:prstGeom prst="roundRect">
                  <a:avLst>
                    <a:gd name="adj" fmla="val 17996"/>
                  </a:avLst>
                </a:prstGeom>
                <a:solidFill>
                  <a:schemeClr val="tx2"/>
                </a:solidFill>
                <a:ln w="25400" cap="flat" cmpd="sng" algn="ctr">
                  <a:solidFill>
                    <a:schemeClr val="tx2"/>
                  </a:solidFill>
                  <a:prstDash val="solid"/>
                </a:ln>
                <a:effectLst/>
              </p:spPr>
              <p:txBody>
                <a:bodyPr rtlCol="0" anchor="ctr"/>
                <a:lstStyle/>
                <a:p>
                  <a:pPr>
                    <a:defRPr/>
                  </a:pPr>
                  <a:r>
                    <a:rPr lang="en-US" sz="1400" b="1" kern="0" dirty="0">
                      <a:solidFill>
                        <a:schemeClr val="bg1"/>
                      </a:solidFill>
                    </a:rPr>
                    <a:t>JOURNALS</a:t>
                  </a:r>
                </a:p>
              </p:txBody>
            </p:sp>
            <p:sp>
              <p:nvSpPr>
                <p:cNvPr id="24" name="Rounded Rectangle 23"/>
                <p:cNvSpPr/>
                <p:nvPr/>
              </p:nvSpPr>
              <p:spPr>
                <a:xfrm>
                  <a:off x="9073318" y="3716619"/>
                  <a:ext cx="1518482" cy="494094"/>
                </a:xfrm>
                <a:prstGeom prst="roundRect">
                  <a:avLst>
                    <a:gd name="adj" fmla="val 17996"/>
                  </a:avLst>
                </a:prstGeom>
                <a:solidFill>
                  <a:schemeClr val="tx2"/>
                </a:solidFill>
                <a:ln w="25400" cap="flat" cmpd="sng" algn="ctr">
                  <a:solidFill>
                    <a:schemeClr val="tx2"/>
                  </a:solidFill>
                  <a:prstDash val="solid"/>
                </a:ln>
                <a:effectLst/>
              </p:spPr>
              <p:txBody>
                <a:bodyPr rtlCol="0" anchor="ctr"/>
                <a:lstStyle/>
                <a:p>
                  <a:pPr>
                    <a:defRPr/>
                  </a:pPr>
                  <a:r>
                    <a:rPr lang="en-US" sz="1400" b="1" kern="0" dirty="0">
                      <a:solidFill>
                        <a:schemeClr val="bg1"/>
                      </a:solidFill>
                    </a:rPr>
                    <a:t>PATENTS*</a:t>
                  </a:r>
                </a:p>
              </p:txBody>
            </p:sp>
          </p:grpSp>
        </p:grpSp>
      </p:grpSp>
      <p:sp>
        <p:nvSpPr>
          <p:cNvPr id="33" name="TextBox 32"/>
          <p:cNvSpPr txBox="1"/>
          <p:nvPr/>
        </p:nvSpPr>
        <p:spPr>
          <a:xfrm>
            <a:off x="4297243" y="54744"/>
            <a:ext cx="7879977" cy="3254737"/>
          </a:xfrm>
          <a:prstGeom prst="rect">
            <a:avLst/>
          </a:prstGeom>
          <a:noFill/>
        </p:spPr>
        <p:txBody>
          <a:bodyPr wrap="square" rtlCol="0">
            <a:spAutoFit/>
          </a:bodyPr>
          <a:lstStyle/>
          <a:p>
            <a:pPr algn="ctr" defTabSz="457200">
              <a:spcAft>
                <a:spcPts val="600"/>
              </a:spcAft>
            </a:pPr>
            <a:r>
              <a:rPr lang="en-US" sz="1600" b="1" dirty="0">
                <a:latin typeface="Source Sans Pro" panose="020B0503030403020204"/>
              </a:rPr>
              <a:t>69M </a:t>
            </a:r>
            <a:r>
              <a:rPr lang="en-US" sz="1600" dirty="0">
                <a:latin typeface="Source Sans Pro" panose="020B0503030403020204"/>
              </a:rPr>
              <a:t>records from </a:t>
            </a:r>
            <a:r>
              <a:rPr lang="en-US" sz="1600" b="1" dirty="0">
                <a:latin typeface="Source Sans Pro" panose="020B0503030403020204"/>
              </a:rPr>
              <a:t>22K</a:t>
            </a:r>
            <a:r>
              <a:rPr lang="en-US" sz="1600" dirty="0">
                <a:latin typeface="Source Sans Pro" panose="020B0503030403020204"/>
              </a:rPr>
              <a:t> journals, </a:t>
            </a:r>
            <a:r>
              <a:rPr lang="en-US" sz="1600" b="1" dirty="0">
                <a:latin typeface="Source Sans Pro" panose="020B0503030403020204"/>
              </a:rPr>
              <a:t>100K</a:t>
            </a:r>
            <a:r>
              <a:rPr lang="en-US" sz="1600" dirty="0">
                <a:latin typeface="Source Sans Pro" panose="020B0503030403020204"/>
              </a:rPr>
              <a:t> conferences and </a:t>
            </a:r>
            <a:r>
              <a:rPr lang="en-US" sz="1600" b="1" dirty="0">
                <a:latin typeface="Source Sans Pro" panose="020B0503030403020204"/>
              </a:rPr>
              <a:t>150K </a:t>
            </a:r>
            <a:r>
              <a:rPr lang="en-US" sz="1600" dirty="0">
                <a:latin typeface="Source Sans Pro" panose="020B0503030403020204"/>
              </a:rPr>
              <a:t>books</a:t>
            </a:r>
          </a:p>
          <a:p>
            <a:pPr algn="ctr" defTabSz="457200">
              <a:spcAft>
                <a:spcPts val="600"/>
              </a:spcAft>
            </a:pPr>
            <a:r>
              <a:rPr lang="en-US" sz="1600" dirty="0">
                <a:latin typeface="Source Sans Pro" panose="020B0503030403020204"/>
              </a:rPr>
              <a:t>from more than </a:t>
            </a:r>
            <a:r>
              <a:rPr lang="en-US" sz="1600" b="1" dirty="0">
                <a:latin typeface="Source Sans Pro" panose="020B0503030403020204"/>
              </a:rPr>
              <a:t>5K</a:t>
            </a:r>
            <a:r>
              <a:rPr lang="en-US" sz="1600" dirty="0">
                <a:latin typeface="Source Sans Pro" panose="020B0503030403020204"/>
              </a:rPr>
              <a:t> publishers and </a:t>
            </a:r>
            <a:r>
              <a:rPr lang="en-US" sz="1600" b="1" dirty="0">
                <a:latin typeface="Source Sans Pro" panose="020B0503030403020204"/>
              </a:rPr>
              <a:t>105</a:t>
            </a:r>
            <a:r>
              <a:rPr lang="en-US" sz="1600" dirty="0">
                <a:latin typeface="Source Sans Pro" panose="020B0503030403020204"/>
              </a:rPr>
              <a:t> countries, </a:t>
            </a:r>
          </a:p>
          <a:p>
            <a:pPr algn="ctr" defTabSz="457200">
              <a:spcAft>
                <a:spcPts val="600"/>
              </a:spcAft>
            </a:pPr>
            <a:r>
              <a:rPr lang="en-US" sz="1600" dirty="0">
                <a:latin typeface="Source Sans Pro" panose="020B0503030403020204"/>
              </a:rPr>
              <a:t>indexed into </a:t>
            </a:r>
            <a:r>
              <a:rPr lang="en-US" sz="1600" b="1" dirty="0">
                <a:latin typeface="Source Sans Pro" panose="020B0503030403020204"/>
              </a:rPr>
              <a:t>27</a:t>
            </a:r>
            <a:r>
              <a:rPr lang="en-US" sz="1600" dirty="0">
                <a:latin typeface="Source Sans Pro" panose="020B0503030403020204"/>
              </a:rPr>
              <a:t> main subject areas</a:t>
            </a:r>
          </a:p>
          <a:p>
            <a:pPr marL="287337" lvl="1" indent="-285750" defTabSz="457200">
              <a:spcBef>
                <a:spcPct val="20000"/>
              </a:spcBef>
              <a:buSzPct val="90000"/>
              <a:buFont typeface="Arial" panose="020B0604020202020204" pitchFamily="34" charset="0"/>
              <a:buChar char="•"/>
              <a:defRPr/>
            </a:pPr>
            <a:r>
              <a:rPr lang="en-US" sz="1600" dirty="0">
                <a:latin typeface="Source Sans Pro" panose="020B0503030403020204"/>
              </a:rPr>
              <a:t>Updated daily</a:t>
            </a:r>
          </a:p>
          <a:p>
            <a:pPr marL="287337" lvl="1" indent="-285750" defTabSz="457200">
              <a:spcBef>
                <a:spcPct val="20000"/>
              </a:spcBef>
              <a:buSzPct val="90000"/>
              <a:buFont typeface="Arial" panose="020B0604020202020204" pitchFamily="34" charset="0"/>
              <a:buChar char="•"/>
              <a:defRPr/>
            </a:pPr>
            <a:r>
              <a:rPr lang="en-US" sz="1600" dirty="0">
                <a:latin typeface="Source Sans Pro" panose="020B0503030403020204"/>
              </a:rPr>
              <a:t>Records back to 1786</a:t>
            </a:r>
          </a:p>
          <a:p>
            <a:pPr marL="287337" lvl="1" indent="-285750" defTabSz="457200">
              <a:spcBef>
                <a:spcPct val="20000"/>
              </a:spcBef>
              <a:buSzPct val="90000"/>
              <a:buFont typeface="Arial" panose="020B0604020202020204" pitchFamily="34" charset="0"/>
              <a:buChar char="•"/>
              <a:defRPr/>
            </a:pPr>
            <a:r>
              <a:rPr lang="en-US" sz="1600" dirty="0">
                <a:latin typeface="Source Sans Pro" panose="020B0503030403020204"/>
              </a:rPr>
              <a:t>“Articles in Press” from &gt; 8,075 titles</a:t>
            </a:r>
          </a:p>
          <a:p>
            <a:pPr marL="287337" lvl="1" indent="-285750" defTabSz="457200">
              <a:spcBef>
                <a:spcPct val="15000"/>
              </a:spcBef>
              <a:buSzPct val="90000"/>
              <a:buFont typeface="Arial" panose="020B0604020202020204" pitchFamily="34" charset="0"/>
              <a:buChar char="•"/>
              <a:defRPr/>
            </a:pPr>
            <a:r>
              <a:rPr lang="en-US" sz="1600" dirty="0">
                <a:latin typeface="Source Sans Pro" panose="020B0503030403020204"/>
              </a:rPr>
              <a:t>40 different languages covered</a:t>
            </a:r>
          </a:p>
          <a:p>
            <a:pPr marL="287337" lvl="1" indent="-285750" defTabSz="457200">
              <a:spcBef>
                <a:spcPct val="15000"/>
              </a:spcBef>
              <a:buSzPct val="90000"/>
              <a:buFont typeface="Arial" panose="020B0604020202020204" pitchFamily="34" charset="0"/>
              <a:buChar char="•"/>
              <a:defRPr/>
            </a:pPr>
            <a:r>
              <a:rPr lang="en-US" sz="1600" dirty="0">
                <a:latin typeface="Source Sans Pro" panose="020B0503030403020204"/>
              </a:rPr>
              <a:t>3,643 active Gold Open Access journals indexed</a:t>
            </a:r>
          </a:p>
          <a:p>
            <a:pPr marL="285750" indent="-285750">
              <a:buFont typeface="Arial" panose="020B0604020202020204" pitchFamily="34" charset="0"/>
              <a:buChar char="•"/>
            </a:pPr>
            <a:r>
              <a:rPr lang="en-US" sz="1600" dirty="0">
                <a:latin typeface="Source Sans Pro"/>
              </a:rPr>
              <a:t>Cited references on Scopus go back to 1970. As of August 2017, Scopus has added over 195 million pre-1996 cited references to nearly 11.5 million articles.</a:t>
            </a:r>
          </a:p>
          <a:p>
            <a:pPr marL="287337" lvl="1" indent="-285750" defTabSz="457200">
              <a:spcBef>
                <a:spcPct val="15000"/>
              </a:spcBef>
              <a:buSzPct val="90000"/>
              <a:buFont typeface="Arial" panose="020B0604020202020204" pitchFamily="34" charset="0"/>
              <a:buChar char="•"/>
              <a:defRPr/>
            </a:pPr>
            <a:endParaRPr lang="en-US" sz="1400" dirty="0">
              <a:latin typeface="Source Sans Pro" panose="020B0503030403020204"/>
            </a:endParaRPr>
          </a:p>
        </p:txBody>
      </p:sp>
      <p:sp>
        <p:nvSpPr>
          <p:cNvPr id="36" name="Title 1"/>
          <p:cNvSpPr>
            <a:spLocks noGrp="1"/>
          </p:cNvSpPr>
          <p:nvPr>
            <p:ph type="title" idx="4294967295"/>
          </p:nvPr>
        </p:nvSpPr>
        <p:spPr>
          <a:xfrm>
            <a:off x="0" y="957263"/>
            <a:ext cx="10515600" cy="933450"/>
          </a:xfrm>
        </p:spPr>
        <p:txBody>
          <a:bodyPr/>
          <a:lstStyle/>
          <a:p>
            <a:r>
              <a:rPr lang="en-US" dirty="0"/>
              <a:t>Scopus</a:t>
            </a:r>
          </a:p>
        </p:txBody>
      </p:sp>
      <p:sp>
        <p:nvSpPr>
          <p:cNvPr id="38" name="Content Placeholder 8"/>
          <p:cNvSpPr txBox="1">
            <a:spLocks/>
          </p:cNvSpPr>
          <p:nvPr/>
        </p:nvSpPr>
        <p:spPr>
          <a:xfrm>
            <a:off x="190500" y="2179721"/>
            <a:ext cx="4106743" cy="4035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Scopus is an abstract and citation database</a:t>
            </a:r>
          </a:p>
          <a:p>
            <a:endParaRPr lang="en-US" dirty="0"/>
          </a:p>
        </p:txBody>
      </p:sp>
      <p:sp>
        <p:nvSpPr>
          <p:cNvPr id="39" name="Footer Placeholder 4"/>
          <p:cNvSpPr txBox="1">
            <a:spLocks/>
          </p:cNvSpPr>
          <p:nvPr/>
        </p:nvSpPr>
        <p:spPr>
          <a:xfrm>
            <a:off x="3390900" y="63944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research.psu.edu</a:t>
            </a:r>
          </a:p>
        </p:txBody>
      </p:sp>
      <p:sp>
        <p:nvSpPr>
          <p:cNvPr id="40" name="TextBox 39"/>
          <p:cNvSpPr txBox="1"/>
          <p:nvPr/>
        </p:nvSpPr>
        <p:spPr>
          <a:xfrm>
            <a:off x="501445" y="3565084"/>
            <a:ext cx="2115114" cy="1015663"/>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a:latin typeface="Source Sans Pro" panose="020B0503030403020204"/>
              </a:rPr>
              <a:t>No, it’s not just </a:t>
            </a:r>
          </a:p>
          <a:p>
            <a:r>
              <a:rPr lang="en-US" sz="2000" b="1" dirty="0">
                <a:latin typeface="Source Sans Pro" panose="020B0503030403020204"/>
              </a:rPr>
              <a:t>Elsevier journals!</a:t>
            </a:r>
          </a:p>
        </p:txBody>
      </p:sp>
      <p:sp>
        <p:nvSpPr>
          <p:cNvPr id="9" name="TextBox 8"/>
          <p:cNvSpPr txBox="1"/>
          <p:nvPr/>
        </p:nvSpPr>
        <p:spPr>
          <a:xfrm>
            <a:off x="-21877" y="5898979"/>
            <a:ext cx="1501950" cy="307777"/>
          </a:xfrm>
          <a:prstGeom prst="rect">
            <a:avLst/>
          </a:prstGeom>
          <a:noFill/>
        </p:spPr>
        <p:txBody>
          <a:bodyPr wrap="none" rtlCol="0">
            <a:spAutoFit/>
          </a:bodyPr>
          <a:lstStyle/>
          <a:p>
            <a:r>
              <a:rPr lang="en-US" sz="1400" dirty="0"/>
              <a:t>As of August 2017</a:t>
            </a:r>
          </a:p>
        </p:txBody>
      </p:sp>
      <p:sp>
        <p:nvSpPr>
          <p:cNvPr id="2" name="Footer Placeholder 1">
            <a:extLst>
              <a:ext uri="{FF2B5EF4-FFF2-40B4-BE49-F238E27FC236}">
                <a16:creationId xmlns:a16="http://schemas.microsoft.com/office/drawing/2014/main" id="{CD1D3C02-D743-46C9-9C1C-756DE8AA9E97}"/>
              </a:ext>
            </a:extLst>
          </p:cNvPr>
          <p:cNvSpPr>
            <a:spLocks noGrp="1"/>
          </p:cNvSpPr>
          <p:nvPr>
            <p:ph type="ftr" sz="quarter" idx="11"/>
          </p:nvPr>
        </p:nvSpPr>
        <p:spPr/>
        <p:txBody>
          <a:bodyPr/>
          <a:lstStyle/>
          <a:p>
            <a:r>
              <a:rPr lang="en-US"/>
              <a:t>research.psu.edu</a:t>
            </a:r>
            <a:endParaRPr lang="en-US" dirty="0"/>
          </a:p>
        </p:txBody>
      </p:sp>
      <p:sp>
        <p:nvSpPr>
          <p:cNvPr id="3" name="Date Placeholder 2">
            <a:extLst>
              <a:ext uri="{FF2B5EF4-FFF2-40B4-BE49-F238E27FC236}">
                <a16:creationId xmlns:a16="http://schemas.microsoft.com/office/drawing/2014/main" id="{CD24B4D0-AC7A-4545-87B3-16D4707D07BF}"/>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41AA8662-8E6D-4E15-B5F7-57DAF4E633C1}"/>
              </a:ext>
            </a:extLst>
          </p:cNvPr>
          <p:cNvSpPr>
            <a:spLocks noGrp="1"/>
          </p:cNvSpPr>
          <p:nvPr>
            <p:ph type="sldNum" sz="quarter" idx="12"/>
          </p:nvPr>
        </p:nvSpPr>
        <p:spPr/>
        <p:txBody>
          <a:bodyPr/>
          <a:lstStyle/>
          <a:p>
            <a:fld id="{587120DB-60EC-465F-B70A-FA0A4F6DCC01}" type="slidenum">
              <a:rPr lang="en-US" smtClean="0"/>
              <a:pPr/>
              <a:t>13</a:t>
            </a:fld>
            <a:endParaRPr lang="en-US" dirty="0"/>
          </a:p>
        </p:txBody>
      </p:sp>
    </p:spTree>
    <p:extLst>
      <p:ext uri="{BB962C8B-B14F-4D97-AF65-F5344CB8AC3E}">
        <p14:creationId xmlns:p14="http://schemas.microsoft.com/office/powerpoint/2010/main" val="53313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idx="4294967295"/>
          </p:nvPr>
        </p:nvSpPr>
        <p:spPr>
          <a:xfrm>
            <a:off x="0" y="1192672"/>
            <a:ext cx="11985523" cy="931863"/>
          </a:xfrm>
        </p:spPr>
        <p:txBody>
          <a:bodyPr>
            <a:noAutofit/>
          </a:bodyPr>
          <a:lstStyle/>
          <a:p>
            <a:r>
              <a:rPr lang="en-US" sz="3200" u="sng" dirty="0"/>
              <a:t>Initial</a:t>
            </a:r>
            <a:r>
              <a:rPr lang="en-US" sz="3200" dirty="0"/>
              <a:t> Research Output comes from Scopus and Plum Analytics</a:t>
            </a:r>
            <a:br>
              <a:rPr lang="en-US" sz="3200" dirty="0"/>
            </a:br>
            <a:endParaRPr lang="en-US" sz="3200" dirty="0"/>
          </a:p>
        </p:txBody>
      </p:sp>
      <p:sp>
        <p:nvSpPr>
          <p:cNvPr id="16" name="Content Placeholder 15"/>
          <p:cNvSpPr>
            <a:spLocks noGrp="1"/>
          </p:cNvSpPr>
          <p:nvPr>
            <p:ph sz="half" idx="4294967295"/>
          </p:nvPr>
        </p:nvSpPr>
        <p:spPr>
          <a:xfrm>
            <a:off x="504313" y="1828799"/>
            <a:ext cx="5021416" cy="4351338"/>
          </a:xfrm>
        </p:spPr>
        <p:txBody>
          <a:bodyPr>
            <a:normAutofit/>
          </a:bodyPr>
          <a:lstStyle/>
          <a:p>
            <a:pPr marL="0" indent="0">
              <a:buNone/>
            </a:pPr>
            <a:r>
              <a:rPr lang="en-US" sz="2000" dirty="0"/>
              <a:t>Other possible import sources:</a:t>
            </a:r>
          </a:p>
          <a:p>
            <a:r>
              <a:rPr lang="en-US" sz="2000" dirty="0" err="1"/>
              <a:t>Mendeley</a:t>
            </a:r>
            <a:r>
              <a:rPr lang="en-US" sz="2000" dirty="0"/>
              <a:t>	</a:t>
            </a:r>
          </a:p>
          <a:p>
            <a:r>
              <a:rPr lang="en-US" sz="2000" dirty="0" err="1"/>
              <a:t>JournalTOC</a:t>
            </a:r>
            <a:endParaRPr lang="en-US" sz="2000" dirty="0"/>
          </a:p>
          <a:p>
            <a:r>
              <a:rPr lang="en-US" sz="2000" dirty="0"/>
              <a:t>Web of Science	</a:t>
            </a:r>
          </a:p>
          <a:p>
            <a:r>
              <a:rPr lang="en-US" sz="2000" dirty="0" err="1"/>
              <a:t>arXiv</a:t>
            </a:r>
            <a:r>
              <a:rPr lang="en-US" sz="2000" dirty="0"/>
              <a:t>	</a:t>
            </a:r>
          </a:p>
          <a:p>
            <a:r>
              <a:rPr lang="en-US" sz="2000" dirty="0"/>
              <a:t>CAB Abstracts</a:t>
            </a:r>
          </a:p>
          <a:p>
            <a:r>
              <a:rPr lang="en-US" sz="2000" dirty="0"/>
              <a:t>PubMed	</a:t>
            </a:r>
          </a:p>
          <a:p>
            <a:r>
              <a:rPr lang="en-US" sz="2000" dirty="0" err="1"/>
              <a:t>Worldcat</a:t>
            </a:r>
            <a:r>
              <a:rPr lang="en-US" sz="2000" dirty="0"/>
              <a:t>®	</a:t>
            </a:r>
          </a:p>
          <a:p>
            <a:r>
              <a:rPr lang="en-US" sz="2000" dirty="0"/>
              <a:t>SAO/NASA Astrophysics Data System</a:t>
            </a:r>
          </a:p>
          <a:p>
            <a:r>
              <a:rPr lang="en-US" sz="2000" dirty="0" err="1">
                <a:solidFill>
                  <a:schemeClr val="bg2">
                    <a:lumMod val="50000"/>
                  </a:schemeClr>
                </a:solidFill>
              </a:rPr>
              <a:t>Embase</a:t>
            </a:r>
            <a:endParaRPr lang="en-US" sz="2000" dirty="0">
              <a:solidFill>
                <a:schemeClr val="bg2">
                  <a:lumMod val="50000"/>
                </a:schemeClr>
              </a:solidFill>
            </a:endParaRPr>
          </a:p>
          <a:p>
            <a:endParaRPr lang="en-US" sz="2400" dirty="0"/>
          </a:p>
        </p:txBody>
      </p:sp>
      <p:sp>
        <p:nvSpPr>
          <p:cNvPr id="17" name="Content Placeholder 16"/>
          <p:cNvSpPr>
            <a:spLocks noGrp="1"/>
          </p:cNvSpPr>
          <p:nvPr>
            <p:ph sz="half" idx="4294967295"/>
          </p:nvPr>
        </p:nvSpPr>
        <p:spPr>
          <a:xfrm>
            <a:off x="5392994" y="1916906"/>
            <a:ext cx="6548284" cy="4351338"/>
          </a:xfrm>
        </p:spPr>
        <p:txBody>
          <a:bodyPr>
            <a:noAutofit/>
          </a:bodyPr>
          <a:lstStyle/>
          <a:p>
            <a:r>
              <a:rPr lang="en-US" sz="2000" dirty="0" err="1"/>
              <a:t>CrossRef</a:t>
            </a:r>
            <a:endParaRPr lang="en-US" sz="2000" dirty="0"/>
          </a:p>
          <a:p>
            <a:r>
              <a:rPr lang="en-US" sz="2000" dirty="0" err="1"/>
              <a:t>Espacenet</a:t>
            </a:r>
            <a:endParaRPr lang="en-US" sz="2000" dirty="0"/>
          </a:p>
          <a:p>
            <a:r>
              <a:rPr lang="en-US" sz="2000" dirty="0" err="1"/>
              <a:t>Scielo</a:t>
            </a:r>
            <a:endParaRPr lang="en-US" sz="2000" dirty="0"/>
          </a:p>
          <a:p>
            <a:r>
              <a:rPr lang="en-US" sz="2000" dirty="0" err="1"/>
              <a:t>CiNii</a:t>
            </a:r>
            <a:endParaRPr lang="en-US" sz="2000" dirty="0"/>
          </a:p>
          <a:p>
            <a:r>
              <a:rPr lang="en-US" sz="2000" dirty="0" err="1"/>
              <a:t>EbscoHost</a:t>
            </a:r>
            <a:endParaRPr lang="en-US" sz="2000" dirty="0"/>
          </a:p>
          <a:p>
            <a:r>
              <a:rPr lang="en-US" sz="2000" dirty="0"/>
              <a:t>GVK</a:t>
            </a:r>
          </a:p>
          <a:p>
            <a:r>
              <a:rPr lang="en-US" sz="2000" dirty="0"/>
              <a:t>Upcoming:</a:t>
            </a:r>
          </a:p>
          <a:p>
            <a:pPr lvl="1"/>
            <a:r>
              <a:rPr lang="en-US" sz="1800" dirty="0"/>
              <a:t>SSRN</a:t>
            </a:r>
          </a:p>
          <a:p>
            <a:pPr marL="0" indent="0">
              <a:buNone/>
            </a:pPr>
            <a:endParaRPr lang="en-US" sz="2000" dirty="0"/>
          </a:p>
        </p:txBody>
      </p:sp>
      <p:sp>
        <p:nvSpPr>
          <p:cNvPr id="2" name="Footer Placeholder 1">
            <a:extLst>
              <a:ext uri="{FF2B5EF4-FFF2-40B4-BE49-F238E27FC236}">
                <a16:creationId xmlns:a16="http://schemas.microsoft.com/office/drawing/2014/main" id="{531750A2-90A1-457C-A316-94A649791CF4}"/>
              </a:ext>
            </a:extLst>
          </p:cNvPr>
          <p:cNvSpPr>
            <a:spLocks noGrp="1"/>
          </p:cNvSpPr>
          <p:nvPr>
            <p:ph type="ftr" sz="quarter" idx="11"/>
          </p:nvPr>
        </p:nvSpPr>
        <p:spPr/>
        <p:txBody>
          <a:bodyPr/>
          <a:lstStyle/>
          <a:p>
            <a:r>
              <a:rPr lang="en-US"/>
              <a:t>research.psu.edu</a:t>
            </a:r>
            <a:endParaRPr lang="en-US" dirty="0"/>
          </a:p>
        </p:txBody>
      </p:sp>
      <p:sp>
        <p:nvSpPr>
          <p:cNvPr id="3" name="Date Placeholder 2">
            <a:extLst>
              <a:ext uri="{FF2B5EF4-FFF2-40B4-BE49-F238E27FC236}">
                <a16:creationId xmlns:a16="http://schemas.microsoft.com/office/drawing/2014/main" id="{9CCB06B5-21CE-49EE-881C-AD20D589DE00}"/>
              </a:ext>
            </a:extLst>
          </p:cNvPr>
          <p:cNvSpPr>
            <a:spLocks noGrp="1"/>
          </p:cNvSpPr>
          <p:nvPr>
            <p:ph type="dt" sz="half" idx="10"/>
          </p:nvPr>
        </p:nvSpPr>
        <p:spPr/>
        <p:txBody>
          <a:bodyPr/>
          <a:lstStyle/>
          <a:p>
            <a:r>
              <a:rPr lang="en-US"/>
              <a:t>Jan. 19, 2018</a:t>
            </a:r>
            <a:endParaRPr lang="en-US" dirty="0"/>
          </a:p>
        </p:txBody>
      </p:sp>
      <p:sp>
        <p:nvSpPr>
          <p:cNvPr id="4" name="Slide Number Placeholder 3">
            <a:extLst>
              <a:ext uri="{FF2B5EF4-FFF2-40B4-BE49-F238E27FC236}">
                <a16:creationId xmlns:a16="http://schemas.microsoft.com/office/drawing/2014/main" id="{B9F8764A-CE99-4090-8AF7-E6A0CE23A640}"/>
              </a:ext>
            </a:extLst>
          </p:cNvPr>
          <p:cNvSpPr>
            <a:spLocks noGrp="1"/>
          </p:cNvSpPr>
          <p:nvPr>
            <p:ph type="sldNum" sz="quarter" idx="12"/>
          </p:nvPr>
        </p:nvSpPr>
        <p:spPr/>
        <p:txBody>
          <a:bodyPr/>
          <a:lstStyle/>
          <a:p>
            <a:fld id="{587120DB-60EC-465F-B70A-FA0A4F6DCC01}" type="slidenum">
              <a:rPr lang="en-US" smtClean="0"/>
              <a:pPr/>
              <a:t>14</a:t>
            </a:fld>
            <a:endParaRPr lang="en-US" dirty="0"/>
          </a:p>
        </p:txBody>
      </p:sp>
      <p:pic>
        <p:nvPicPr>
          <p:cNvPr id="5" name="Picture 4">
            <a:extLst>
              <a:ext uri="{FF2B5EF4-FFF2-40B4-BE49-F238E27FC236}">
                <a16:creationId xmlns:a16="http://schemas.microsoft.com/office/drawing/2014/main" id="{DC5F5E38-2099-4AF5-8564-1D95F8D174A8}"/>
              </a:ext>
            </a:extLst>
          </p:cNvPr>
          <p:cNvPicPr>
            <a:picLocks noChangeAspect="1"/>
          </p:cNvPicPr>
          <p:nvPr/>
        </p:nvPicPr>
        <p:blipFill>
          <a:blip r:embed="rId2"/>
          <a:stretch>
            <a:fillRect/>
          </a:stretch>
        </p:blipFill>
        <p:spPr>
          <a:xfrm>
            <a:off x="8357160" y="2300748"/>
            <a:ext cx="3489328" cy="3717669"/>
          </a:xfrm>
          <a:prstGeom prst="rect">
            <a:avLst/>
          </a:prstGeom>
        </p:spPr>
      </p:pic>
    </p:spTree>
    <p:extLst>
      <p:ext uri="{BB962C8B-B14F-4D97-AF65-F5344CB8AC3E}">
        <p14:creationId xmlns:p14="http://schemas.microsoft.com/office/powerpoint/2010/main" val="382025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71525"/>
            <a:ext cx="10515600" cy="1325563"/>
          </a:xfrm>
        </p:spPr>
        <p:txBody>
          <a:bodyPr>
            <a:normAutofit/>
          </a:bodyPr>
          <a:lstStyle/>
          <a:p>
            <a:r>
              <a:rPr lang="en-US" dirty="0"/>
              <a:t>Future integration with Activity Insight </a:t>
            </a:r>
          </a:p>
        </p:txBody>
      </p:sp>
      <p:sp>
        <p:nvSpPr>
          <p:cNvPr id="3" name="Content Placeholder 2"/>
          <p:cNvSpPr>
            <a:spLocks noGrp="1"/>
          </p:cNvSpPr>
          <p:nvPr>
            <p:ph idx="4294967295"/>
          </p:nvPr>
        </p:nvSpPr>
        <p:spPr>
          <a:xfrm>
            <a:off x="619432" y="1858963"/>
            <a:ext cx="9896168" cy="4413250"/>
          </a:xfrm>
        </p:spPr>
        <p:txBody>
          <a:bodyPr>
            <a:normAutofit/>
          </a:bodyPr>
          <a:lstStyle/>
          <a:p>
            <a:r>
              <a:rPr lang="en-US" sz="3600" dirty="0">
                <a:latin typeface="Source Sans Pro" panose="020B0503030403020204"/>
              </a:rPr>
              <a:t>From Pure to Activity Insight</a:t>
            </a:r>
          </a:p>
          <a:p>
            <a:pPr lvl="1"/>
            <a:r>
              <a:rPr lang="en-US" sz="3200" dirty="0">
                <a:latin typeface="Source Sans Pro" panose="020B0503030403020204"/>
              </a:rPr>
              <a:t>Publication data can be easily extracted to </a:t>
            </a:r>
            <a:r>
              <a:rPr lang="en-US" sz="3200" dirty="0" err="1">
                <a:latin typeface="Source Sans Pro" panose="020B0503030403020204"/>
              </a:rPr>
              <a:t>BibTeX</a:t>
            </a:r>
            <a:r>
              <a:rPr lang="en-US" sz="3200" dirty="0">
                <a:latin typeface="Source Sans Pro" panose="020B0503030403020204"/>
              </a:rPr>
              <a:t> and imported into Activity Insight.</a:t>
            </a:r>
          </a:p>
          <a:p>
            <a:r>
              <a:rPr lang="en-US" sz="3600" dirty="0">
                <a:latin typeface="Source Sans Pro" panose="020B0503030403020204"/>
              </a:rPr>
              <a:t>These two programs will grow and work together. We plan on using the API to automate this process for faculty.</a:t>
            </a:r>
          </a:p>
          <a:p>
            <a:r>
              <a:rPr lang="en-US" sz="3600" dirty="0">
                <a:latin typeface="Source Sans Pro" panose="020B0503030403020204"/>
              </a:rPr>
              <a:t>Will help with Scopus weak areas like humanities, books</a:t>
            </a:r>
          </a:p>
        </p:txBody>
      </p:sp>
      <p:sp>
        <p:nvSpPr>
          <p:cNvPr id="4" name="Footer Placeholder 3">
            <a:extLst>
              <a:ext uri="{FF2B5EF4-FFF2-40B4-BE49-F238E27FC236}">
                <a16:creationId xmlns:a16="http://schemas.microsoft.com/office/drawing/2014/main" id="{7946B59F-F5AB-4732-8522-E3753F48FA52}"/>
              </a:ext>
            </a:extLst>
          </p:cNvPr>
          <p:cNvSpPr>
            <a:spLocks noGrp="1"/>
          </p:cNvSpPr>
          <p:nvPr>
            <p:ph type="ftr" sz="quarter" idx="11"/>
          </p:nvPr>
        </p:nvSpPr>
        <p:spPr/>
        <p:txBody>
          <a:bodyPr/>
          <a:lstStyle/>
          <a:p>
            <a:r>
              <a:rPr lang="en-US"/>
              <a:t>research.psu.edu</a:t>
            </a:r>
            <a:endParaRPr lang="en-US" dirty="0"/>
          </a:p>
        </p:txBody>
      </p:sp>
      <p:sp>
        <p:nvSpPr>
          <p:cNvPr id="5" name="Date Placeholder 4">
            <a:extLst>
              <a:ext uri="{FF2B5EF4-FFF2-40B4-BE49-F238E27FC236}">
                <a16:creationId xmlns:a16="http://schemas.microsoft.com/office/drawing/2014/main" id="{C907611A-C483-4CC1-939C-CE76D899F94B}"/>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DC80E0FE-632D-41AB-8FB1-ADBB96E63703}"/>
              </a:ext>
            </a:extLst>
          </p:cNvPr>
          <p:cNvSpPr>
            <a:spLocks noGrp="1"/>
          </p:cNvSpPr>
          <p:nvPr>
            <p:ph type="sldNum" sz="quarter" idx="12"/>
          </p:nvPr>
        </p:nvSpPr>
        <p:spPr/>
        <p:txBody>
          <a:bodyPr/>
          <a:lstStyle/>
          <a:p>
            <a:fld id="{587120DB-60EC-465F-B70A-FA0A4F6DCC01}" type="slidenum">
              <a:rPr lang="en-US" smtClean="0"/>
              <a:pPr/>
              <a:t>15</a:t>
            </a:fld>
            <a:endParaRPr lang="en-US" dirty="0"/>
          </a:p>
        </p:txBody>
      </p:sp>
    </p:spTree>
    <p:extLst>
      <p:ext uri="{BB962C8B-B14F-4D97-AF65-F5344CB8AC3E}">
        <p14:creationId xmlns:p14="http://schemas.microsoft.com/office/powerpoint/2010/main" val="127426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5175"/>
            <a:ext cx="10515600" cy="1325563"/>
          </a:xfrm>
        </p:spPr>
        <p:txBody>
          <a:bodyPr/>
          <a:lstStyle/>
          <a:p>
            <a:r>
              <a:rPr lang="en-US" dirty="0"/>
              <a:t>Who manages the information in Pure</a:t>
            </a:r>
          </a:p>
        </p:txBody>
      </p:sp>
      <p:sp>
        <p:nvSpPr>
          <p:cNvPr id="3" name="Content Placeholder 2"/>
          <p:cNvSpPr>
            <a:spLocks noGrp="1"/>
          </p:cNvSpPr>
          <p:nvPr>
            <p:ph idx="4294967295"/>
          </p:nvPr>
        </p:nvSpPr>
        <p:spPr>
          <a:xfrm>
            <a:off x="589934" y="1900238"/>
            <a:ext cx="9925665" cy="4351337"/>
          </a:xfrm>
        </p:spPr>
        <p:txBody>
          <a:bodyPr>
            <a:normAutofit/>
          </a:bodyPr>
          <a:lstStyle/>
          <a:p>
            <a:pPr marL="0" indent="0">
              <a:buNone/>
            </a:pPr>
            <a:r>
              <a:rPr lang="en-US" sz="3600" b="1" dirty="0">
                <a:solidFill>
                  <a:srgbClr val="FF0000"/>
                </a:solidFill>
              </a:rPr>
              <a:t>Elsevier manages:</a:t>
            </a:r>
          </a:p>
          <a:p>
            <a:pPr lvl="1"/>
            <a:r>
              <a:rPr lang="en-US" dirty="0"/>
              <a:t>New publications (automatically added from Scopus)</a:t>
            </a:r>
          </a:p>
          <a:p>
            <a:pPr lvl="1"/>
            <a:r>
              <a:rPr lang="en-US" dirty="0"/>
              <a:t>Metrics</a:t>
            </a:r>
          </a:p>
          <a:p>
            <a:pPr lvl="1"/>
            <a:r>
              <a:rPr lang="en-US" dirty="0"/>
              <a:t>Profile Refinement Service (PRS) 3 times a year</a:t>
            </a:r>
          </a:p>
          <a:p>
            <a:pPr lvl="1"/>
            <a:r>
              <a:rPr lang="en-US" dirty="0"/>
              <a:t>Organizational Affiliations</a:t>
            </a:r>
          </a:p>
          <a:p>
            <a:pPr lvl="2"/>
            <a:r>
              <a:rPr lang="en-US" dirty="0"/>
              <a:t>Publication affiliations with authors and organizational units</a:t>
            </a:r>
          </a:p>
          <a:p>
            <a:pPr marL="0" indent="0">
              <a:buNone/>
            </a:pPr>
            <a:endParaRPr lang="en-US" dirty="0"/>
          </a:p>
        </p:txBody>
      </p:sp>
      <p:sp>
        <p:nvSpPr>
          <p:cNvPr id="4" name="Footer Placeholder 3">
            <a:extLst>
              <a:ext uri="{FF2B5EF4-FFF2-40B4-BE49-F238E27FC236}">
                <a16:creationId xmlns:a16="http://schemas.microsoft.com/office/drawing/2014/main" id="{58642E1E-BA9F-4DE0-8930-2F135E2A994A}"/>
              </a:ext>
            </a:extLst>
          </p:cNvPr>
          <p:cNvSpPr>
            <a:spLocks noGrp="1"/>
          </p:cNvSpPr>
          <p:nvPr>
            <p:ph type="ftr" sz="quarter" idx="11"/>
          </p:nvPr>
        </p:nvSpPr>
        <p:spPr/>
        <p:txBody>
          <a:bodyPr/>
          <a:lstStyle/>
          <a:p>
            <a:r>
              <a:rPr lang="en-US"/>
              <a:t>research.psu.edu</a:t>
            </a:r>
            <a:endParaRPr lang="en-US" dirty="0"/>
          </a:p>
        </p:txBody>
      </p:sp>
      <p:sp>
        <p:nvSpPr>
          <p:cNvPr id="5" name="Date Placeholder 4">
            <a:extLst>
              <a:ext uri="{FF2B5EF4-FFF2-40B4-BE49-F238E27FC236}">
                <a16:creationId xmlns:a16="http://schemas.microsoft.com/office/drawing/2014/main" id="{20280754-003D-4280-BBF6-EADF9480BF0A}"/>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5749C418-7692-4C2D-B116-3EE490EA5788}"/>
              </a:ext>
            </a:extLst>
          </p:cNvPr>
          <p:cNvSpPr>
            <a:spLocks noGrp="1"/>
          </p:cNvSpPr>
          <p:nvPr>
            <p:ph type="sldNum" sz="quarter" idx="12"/>
          </p:nvPr>
        </p:nvSpPr>
        <p:spPr/>
        <p:txBody>
          <a:bodyPr/>
          <a:lstStyle/>
          <a:p>
            <a:fld id="{587120DB-60EC-465F-B70A-FA0A4F6DCC01}" type="slidenum">
              <a:rPr lang="en-US" smtClean="0"/>
              <a:pPr/>
              <a:t>16</a:t>
            </a:fld>
            <a:endParaRPr lang="en-US" dirty="0"/>
          </a:p>
        </p:txBody>
      </p:sp>
    </p:spTree>
    <p:extLst>
      <p:ext uri="{BB962C8B-B14F-4D97-AF65-F5344CB8AC3E}">
        <p14:creationId xmlns:p14="http://schemas.microsoft.com/office/powerpoint/2010/main" val="119662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8825"/>
            <a:ext cx="10515600" cy="1325563"/>
          </a:xfrm>
        </p:spPr>
        <p:txBody>
          <a:bodyPr/>
          <a:lstStyle/>
          <a:p>
            <a:r>
              <a:rPr lang="en-US" dirty="0"/>
              <a:t>Who manages the information in Pure</a:t>
            </a:r>
          </a:p>
        </p:txBody>
      </p:sp>
      <p:sp>
        <p:nvSpPr>
          <p:cNvPr id="3" name="Content Placeholder 2"/>
          <p:cNvSpPr>
            <a:spLocks noGrp="1"/>
          </p:cNvSpPr>
          <p:nvPr>
            <p:ph idx="4294967295"/>
          </p:nvPr>
        </p:nvSpPr>
        <p:spPr>
          <a:xfrm>
            <a:off x="560439" y="1843087"/>
            <a:ext cx="10412361" cy="4513263"/>
          </a:xfrm>
        </p:spPr>
        <p:txBody>
          <a:bodyPr>
            <a:normAutofit/>
          </a:bodyPr>
          <a:lstStyle/>
          <a:p>
            <a:pPr marL="0" indent="0">
              <a:buNone/>
            </a:pPr>
            <a:r>
              <a:rPr lang="en-US" sz="3600" b="1" dirty="0">
                <a:solidFill>
                  <a:srgbClr val="FF0000"/>
                </a:solidFill>
              </a:rPr>
              <a:t>Penn State manages </a:t>
            </a:r>
            <a:r>
              <a:rPr lang="en-US" sz="2000" dirty="0"/>
              <a:t>adding researchers (and administrators) and research units by coordinating with HR, Colleges, Schools, Institutes, Centers, Divisions and Departments.</a:t>
            </a:r>
          </a:p>
          <a:p>
            <a:pPr lvl="1"/>
            <a:r>
              <a:rPr lang="en-US" sz="1600" dirty="0"/>
              <a:t>The Penn State person/profile data must include:</a:t>
            </a:r>
          </a:p>
          <a:p>
            <a:pPr lvl="2"/>
            <a:r>
              <a:rPr lang="en-US" sz="1600" dirty="0"/>
              <a:t>Access ID</a:t>
            </a:r>
          </a:p>
          <a:p>
            <a:pPr lvl="2"/>
            <a:r>
              <a:rPr lang="en-US" sz="1600" dirty="0"/>
              <a:t>Name</a:t>
            </a:r>
          </a:p>
          <a:p>
            <a:pPr lvl="2"/>
            <a:r>
              <a:rPr lang="en-US" sz="1600" dirty="0"/>
              <a:t>Organizational Affiliation</a:t>
            </a:r>
          </a:p>
          <a:p>
            <a:pPr lvl="2"/>
            <a:r>
              <a:rPr lang="en-US" sz="1600" dirty="0"/>
              <a:t>Visibility (of group or person)</a:t>
            </a:r>
            <a:br>
              <a:rPr lang="en-US" sz="1600" dirty="0"/>
            </a:br>
            <a:endParaRPr lang="en-US" sz="1600" dirty="0"/>
          </a:p>
          <a:p>
            <a:pPr lvl="0"/>
            <a:r>
              <a:rPr lang="en-US" sz="2000" dirty="0"/>
              <a:t>Titles/Associations (e. g. Division of Business and Engineering, Professor of Accounting)</a:t>
            </a:r>
          </a:p>
          <a:p>
            <a:pPr lvl="0"/>
            <a:r>
              <a:rPr lang="en-US" sz="2000" dirty="0"/>
              <a:t>Grants, Projects</a:t>
            </a:r>
          </a:p>
          <a:p>
            <a:pPr marL="0" indent="0">
              <a:buNone/>
            </a:pPr>
            <a:endParaRPr lang="en-US" sz="2000" dirty="0"/>
          </a:p>
        </p:txBody>
      </p:sp>
      <p:sp>
        <p:nvSpPr>
          <p:cNvPr id="4" name="Footer Placeholder 3">
            <a:extLst>
              <a:ext uri="{FF2B5EF4-FFF2-40B4-BE49-F238E27FC236}">
                <a16:creationId xmlns:a16="http://schemas.microsoft.com/office/drawing/2014/main" id="{55B26668-5227-4623-A863-BD3088D0F5AA}"/>
              </a:ext>
            </a:extLst>
          </p:cNvPr>
          <p:cNvSpPr>
            <a:spLocks noGrp="1"/>
          </p:cNvSpPr>
          <p:nvPr>
            <p:ph type="ftr" sz="quarter" idx="11"/>
          </p:nvPr>
        </p:nvSpPr>
        <p:spPr/>
        <p:txBody>
          <a:bodyPr/>
          <a:lstStyle/>
          <a:p>
            <a:r>
              <a:rPr lang="en-US"/>
              <a:t>research.psu.edu</a:t>
            </a:r>
            <a:endParaRPr lang="en-US" dirty="0"/>
          </a:p>
        </p:txBody>
      </p:sp>
      <p:sp>
        <p:nvSpPr>
          <p:cNvPr id="5" name="Date Placeholder 4">
            <a:extLst>
              <a:ext uri="{FF2B5EF4-FFF2-40B4-BE49-F238E27FC236}">
                <a16:creationId xmlns:a16="http://schemas.microsoft.com/office/drawing/2014/main" id="{4D46187F-1CFB-4EBE-A8A9-C8557C68F52A}"/>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73B61669-B2CD-4E76-9B1C-272DDC4D9007}"/>
              </a:ext>
            </a:extLst>
          </p:cNvPr>
          <p:cNvSpPr>
            <a:spLocks noGrp="1"/>
          </p:cNvSpPr>
          <p:nvPr>
            <p:ph type="sldNum" sz="quarter" idx="12"/>
          </p:nvPr>
        </p:nvSpPr>
        <p:spPr/>
        <p:txBody>
          <a:bodyPr/>
          <a:lstStyle/>
          <a:p>
            <a:fld id="{587120DB-60EC-465F-B70A-FA0A4F6DCC01}" type="slidenum">
              <a:rPr lang="en-US" smtClean="0"/>
              <a:pPr/>
              <a:t>17</a:t>
            </a:fld>
            <a:endParaRPr lang="en-US" dirty="0"/>
          </a:p>
        </p:txBody>
      </p:sp>
    </p:spTree>
    <p:extLst>
      <p:ext uri="{BB962C8B-B14F-4D97-AF65-F5344CB8AC3E}">
        <p14:creationId xmlns:p14="http://schemas.microsoft.com/office/powerpoint/2010/main" val="19330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5650"/>
            <a:ext cx="10515600" cy="1325563"/>
          </a:xfrm>
        </p:spPr>
        <p:txBody>
          <a:bodyPr/>
          <a:lstStyle/>
          <a:p>
            <a:r>
              <a:rPr lang="en-US" dirty="0"/>
              <a:t>Who manages the information in Pure</a:t>
            </a:r>
          </a:p>
        </p:txBody>
      </p:sp>
      <p:sp>
        <p:nvSpPr>
          <p:cNvPr id="3" name="Content Placeholder 2"/>
          <p:cNvSpPr>
            <a:spLocks noGrp="1"/>
          </p:cNvSpPr>
          <p:nvPr>
            <p:ph idx="4294967295"/>
          </p:nvPr>
        </p:nvSpPr>
        <p:spPr>
          <a:xfrm>
            <a:off x="596900" y="1609725"/>
            <a:ext cx="11595100" cy="4351338"/>
          </a:xfrm>
        </p:spPr>
        <p:txBody>
          <a:bodyPr>
            <a:normAutofit/>
          </a:bodyPr>
          <a:lstStyle/>
          <a:p>
            <a:pPr marL="0" indent="0">
              <a:buNone/>
            </a:pPr>
            <a:r>
              <a:rPr lang="en-US" sz="2400" b="1" dirty="0"/>
              <a:t> </a:t>
            </a:r>
            <a:endParaRPr lang="en-US" sz="2400" dirty="0"/>
          </a:p>
        </p:txBody>
      </p:sp>
      <p:sp>
        <p:nvSpPr>
          <p:cNvPr id="4" name="Content Placeholder 2"/>
          <p:cNvSpPr txBox="1">
            <a:spLocks/>
          </p:cNvSpPr>
          <p:nvPr/>
        </p:nvSpPr>
        <p:spPr>
          <a:xfrm>
            <a:off x="411453" y="2552700"/>
            <a:ext cx="11369094" cy="3914028"/>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dirty="0"/>
              <a:t>Name - Default Publishing Name, Former Name</a:t>
            </a:r>
          </a:p>
          <a:p>
            <a:pPr lvl="0"/>
            <a:r>
              <a:rPr lang="en-US" sz="2000" dirty="0"/>
              <a:t>Titles - Additional Standalone Titles </a:t>
            </a:r>
          </a:p>
          <a:p>
            <a:pPr lvl="0"/>
            <a:r>
              <a:rPr lang="en-US" sz="2000" dirty="0"/>
              <a:t>ORCID, Scopus ID, </a:t>
            </a:r>
            <a:r>
              <a:rPr lang="en-US" sz="2000" dirty="0" err="1"/>
              <a:t>Mendeley</a:t>
            </a:r>
            <a:r>
              <a:rPr lang="en-US" sz="2000" dirty="0"/>
              <a:t> Profile ID</a:t>
            </a:r>
          </a:p>
          <a:p>
            <a:pPr lvl="0"/>
            <a:r>
              <a:rPr lang="en-US" sz="2000" dirty="0"/>
              <a:t>Profile Photo</a:t>
            </a:r>
          </a:p>
          <a:p>
            <a:pPr lvl="0"/>
            <a:r>
              <a:rPr lang="en-US" sz="2000" dirty="0"/>
              <a:t>Links to Researcher Pages</a:t>
            </a:r>
          </a:p>
          <a:p>
            <a:pPr lvl="0"/>
            <a:r>
              <a:rPr lang="en-US" sz="2000" dirty="0"/>
              <a:t>Research Interests / Profile text</a:t>
            </a:r>
          </a:p>
          <a:p>
            <a:pPr lvl="0"/>
            <a:endParaRPr lang="en-US" sz="2000" dirty="0"/>
          </a:p>
          <a:p>
            <a:pPr marL="0" lvl="0" indent="0">
              <a:buNone/>
            </a:pPr>
            <a:endParaRPr lang="en-US" sz="2000" dirty="0"/>
          </a:p>
          <a:p>
            <a:pPr marL="0" lvl="0" indent="0">
              <a:buNone/>
            </a:pPr>
            <a:endParaRPr lang="en-US" sz="2000" dirty="0"/>
          </a:p>
          <a:p>
            <a:r>
              <a:rPr lang="en-US" sz="2000" dirty="0"/>
              <a:t>Positions outside of Penn State</a:t>
            </a:r>
          </a:p>
          <a:p>
            <a:pPr lvl="0"/>
            <a:r>
              <a:rPr lang="en-US" sz="2000" dirty="0"/>
              <a:t>Activities, Prizes </a:t>
            </a:r>
          </a:p>
          <a:p>
            <a:pPr lvl="0"/>
            <a:r>
              <a:rPr lang="en-US" sz="2000" dirty="0"/>
              <a:t>Education /Academic/Professional Qualifications</a:t>
            </a:r>
          </a:p>
          <a:p>
            <a:pPr lvl="0"/>
            <a:r>
              <a:rPr lang="en-US" sz="2000" dirty="0"/>
              <a:t>Fingerprints - Manually adjust certain keywords/concepts to lower association</a:t>
            </a:r>
          </a:p>
          <a:p>
            <a:pPr lvl="0"/>
            <a:r>
              <a:rPr lang="en-US" sz="2000" dirty="0"/>
              <a:t>Additional Research Output</a:t>
            </a:r>
          </a:p>
          <a:p>
            <a:pPr lvl="0"/>
            <a:r>
              <a:rPr lang="en-US" sz="2000" dirty="0"/>
              <a:t>Curricula Vitae (Multiple Additions possible)</a:t>
            </a:r>
          </a:p>
          <a:p>
            <a:pPr marL="0" indent="0">
              <a:buFont typeface="Arial" panose="020B0604020202020204" pitchFamily="34" charset="0"/>
              <a:buNone/>
            </a:pPr>
            <a:endParaRPr lang="en-US" sz="1600" dirty="0"/>
          </a:p>
        </p:txBody>
      </p:sp>
      <p:sp>
        <p:nvSpPr>
          <p:cNvPr id="5" name="Rectangle 4"/>
          <p:cNvSpPr/>
          <p:nvPr/>
        </p:nvSpPr>
        <p:spPr>
          <a:xfrm>
            <a:off x="383632" y="1758047"/>
            <a:ext cx="11132810" cy="646331"/>
          </a:xfrm>
          <a:prstGeom prst="rect">
            <a:avLst/>
          </a:prstGeom>
        </p:spPr>
        <p:txBody>
          <a:bodyPr wrap="square">
            <a:spAutoFit/>
          </a:bodyPr>
          <a:lstStyle/>
          <a:p>
            <a:r>
              <a:rPr lang="en-US" sz="2800" b="1" dirty="0"/>
              <a:t> </a:t>
            </a:r>
            <a:r>
              <a:rPr lang="en-US" sz="3600" b="1" dirty="0">
                <a:solidFill>
                  <a:srgbClr val="FF0000"/>
                </a:solidFill>
                <a:latin typeface="Source Sans Pro" panose="020B0503030403020204" pitchFamily="34" charset="0"/>
              </a:rPr>
              <a:t>The researcher (or proxy) can* manage: </a:t>
            </a:r>
            <a:r>
              <a:rPr lang="en-US" sz="2800" dirty="0"/>
              <a:t>(*excluding COM)</a:t>
            </a:r>
          </a:p>
        </p:txBody>
      </p:sp>
      <p:sp>
        <p:nvSpPr>
          <p:cNvPr id="6" name="Footer Placeholder 5">
            <a:extLst>
              <a:ext uri="{FF2B5EF4-FFF2-40B4-BE49-F238E27FC236}">
                <a16:creationId xmlns:a16="http://schemas.microsoft.com/office/drawing/2014/main" id="{BDFD03AA-DD45-41A3-898B-03B0E37D8987}"/>
              </a:ext>
            </a:extLst>
          </p:cNvPr>
          <p:cNvSpPr>
            <a:spLocks noGrp="1"/>
          </p:cNvSpPr>
          <p:nvPr>
            <p:ph type="ftr" sz="quarter" idx="11"/>
          </p:nvPr>
        </p:nvSpPr>
        <p:spPr/>
        <p:txBody>
          <a:bodyPr/>
          <a:lstStyle/>
          <a:p>
            <a:r>
              <a:rPr lang="en-US"/>
              <a:t>research.psu.edu</a:t>
            </a:r>
            <a:endParaRPr lang="en-US" dirty="0"/>
          </a:p>
        </p:txBody>
      </p:sp>
      <p:sp>
        <p:nvSpPr>
          <p:cNvPr id="7" name="Date Placeholder 6">
            <a:extLst>
              <a:ext uri="{FF2B5EF4-FFF2-40B4-BE49-F238E27FC236}">
                <a16:creationId xmlns:a16="http://schemas.microsoft.com/office/drawing/2014/main" id="{24D60766-8025-4D71-9901-BADFCAEE1753}"/>
              </a:ext>
            </a:extLst>
          </p:cNvPr>
          <p:cNvSpPr>
            <a:spLocks noGrp="1"/>
          </p:cNvSpPr>
          <p:nvPr>
            <p:ph type="dt" sz="half" idx="10"/>
          </p:nvPr>
        </p:nvSpPr>
        <p:spPr/>
        <p:txBody>
          <a:bodyPr/>
          <a:lstStyle/>
          <a:p>
            <a:r>
              <a:rPr lang="en-US"/>
              <a:t>Jan. 19, 2018</a:t>
            </a:r>
            <a:endParaRPr lang="en-US" dirty="0"/>
          </a:p>
        </p:txBody>
      </p:sp>
      <p:sp>
        <p:nvSpPr>
          <p:cNvPr id="8" name="Slide Number Placeholder 7">
            <a:extLst>
              <a:ext uri="{FF2B5EF4-FFF2-40B4-BE49-F238E27FC236}">
                <a16:creationId xmlns:a16="http://schemas.microsoft.com/office/drawing/2014/main" id="{3C9B20C0-FFF6-46BD-BDCA-49D97545A713}"/>
              </a:ext>
            </a:extLst>
          </p:cNvPr>
          <p:cNvSpPr>
            <a:spLocks noGrp="1"/>
          </p:cNvSpPr>
          <p:nvPr>
            <p:ph type="sldNum" sz="quarter" idx="12"/>
          </p:nvPr>
        </p:nvSpPr>
        <p:spPr/>
        <p:txBody>
          <a:bodyPr/>
          <a:lstStyle/>
          <a:p>
            <a:fld id="{587120DB-60EC-465F-B70A-FA0A4F6DCC01}" type="slidenum">
              <a:rPr lang="en-US" smtClean="0"/>
              <a:pPr/>
              <a:t>18</a:t>
            </a:fld>
            <a:endParaRPr lang="en-US" dirty="0"/>
          </a:p>
        </p:txBody>
      </p:sp>
    </p:spTree>
    <p:extLst>
      <p:ext uri="{BB962C8B-B14F-4D97-AF65-F5344CB8AC3E}">
        <p14:creationId xmlns:p14="http://schemas.microsoft.com/office/powerpoint/2010/main" val="252587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1B666-B557-4165-A41D-2B6D3537CDD0}"/>
              </a:ext>
            </a:extLst>
          </p:cNvPr>
          <p:cNvSpPr>
            <a:spLocks noGrp="1"/>
          </p:cNvSpPr>
          <p:nvPr>
            <p:ph type="dt" sz="half" idx="10"/>
          </p:nvPr>
        </p:nvSpPr>
        <p:spPr/>
        <p:txBody>
          <a:bodyPr/>
          <a:lstStyle/>
          <a:p>
            <a:r>
              <a:rPr lang="en-US"/>
              <a:t>Jan. 19, 2018</a:t>
            </a:r>
            <a:endParaRPr lang="en-US" dirty="0"/>
          </a:p>
        </p:txBody>
      </p:sp>
      <p:sp>
        <p:nvSpPr>
          <p:cNvPr id="3" name="Footer Placeholder 2">
            <a:extLst>
              <a:ext uri="{FF2B5EF4-FFF2-40B4-BE49-F238E27FC236}">
                <a16:creationId xmlns:a16="http://schemas.microsoft.com/office/drawing/2014/main" id="{F9AC17AB-86CA-4D0D-986D-8F2AC14A3A94}"/>
              </a:ext>
            </a:extLst>
          </p:cNvPr>
          <p:cNvSpPr>
            <a:spLocks noGrp="1"/>
          </p:cNvSpPr>
          <p:nvPr>
            <p:ph type="ftr" sz="quarter" idx="11"/>
          </p:nvPr>
        </p:nvSpPr>
        <p:spPr/>
        <p:txBody>
          <a:bodyPr/>
          <a:lstStyle/>
          <a:p>
            <a:r>
              <a:rPr lang="en-US"/>
              <a:t>research.psu.edu</a:t>
            </a:r>
            <a:endParaRPr lang="en-US" dirty="0"/>
          </a:p>
        </p:txBody>
      </p:sp>
      <p:sp>
        <p:nvSpPr>
          <p:cNvPr id="4" name="Slide Number Placeholder 3">
            <a:extLst>
              <a:ext uri="{FF2B5EF4-FFF2-40B4-BE49-F238E27FC236}">
                <a16:creationId xmlns:a16="http://schemas.microsoft.com/office/drawing/2014/main" id="{FE8D3F34-A2B5-4174-B2F9-CB2B12D59D3F}"/>
              </a:ext>
            </a:extLst>
          </p:cNvPr>
          <p:cNvSpPr>
            <a:spLocks noGrp="1"/>
          </p:cNvSpPr>
          <p:nvPr>
            <p:ph type="sldNum" sz="quarter" idx="12"/>
          </p:nvPr>
        </p:nvSpPr>
        <p:spPr/>
        <p:txBody>
          <a:bodyPr/>
          <a:lstStyle/>
          <a:p>
            <a:fld id="{587120DB-60EC-465F-B70A-FA0A4F6DCC01}" type="slidenum">
              <a:rPr lang="en-US" smtClean="0"/>
              <a:pPr/>
              <a:t>19</a:t>
            </a:fld>
            <a:endParaRPr lang="en-US" dirty="0"/>
          </a:p>
        </p:txBody>
      </p:sp>
      <p:sp>
        <p:nvSpPr>
          <p:cNvPr id="5" name="Title 1">
            <a:extLst>
              <a:ext uri="{FF2B5EF4-FFF2-40B4-BE49-F238E27FC236}">
                <a16:creationId xmlns:a16="http://schemas.microsoft.com/office/drawing/2014/main" id="{AC9AF9A5-ED92-4AEA-8D76-DE8FB5D13696}"/>
              </a:ext>
            </a:extLst>
          </p:cNvPr>
          <p:cNvSpPr txBox="1">
            <a:spLocks/>
          </p:cNvSpPr>
          <p:nvPr/>
        </p:nvSpPr>
        <p:spPr>
          <a:xfrm>
            <a:off x="0" y="771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Source Sans Pro" panose="020B0503030403020204" pitchFamily="34" charset="0"/>
                <a:ea typeface="+mj-ea"/>
                <a:cs typeface="+mj-cs"/>
              </a:defRPr>
            </a:lvl1pPr>
          </a:lstStyle>
          <a:p>
            <a:r>
              <a:rPr lang="en-US" dirty="0"/>
              <a:t>What about Google Scholar…</a:t>
            </a:r>
          </a:p>
        </p:txBody>
      </p:sp>
      <p:sp>
        <p:nvSpPr>
          <p:cNvPr id="6" name="Content Placeholder 2">
            <a:extLst>
              <a:ext uri="{FF2B5EF4-FFF2-40B4-BE49-F238E27FC236}">
                <a16:creationId xmlns:a16="http://schemas.microsoft.com/office/drawing/2014/main" id="{1CC3C347-CBFF-4DDD-9F55-B8C05C54AE2F}"/>
              </a:ext>
            </a:extLst>
          </p:cNvPr>
          <p:cNvSpPr txBox="1">
            <a:spLocks/>
          </p:cNvSpPr>
          <p:nvPr/>
        </p:nvSpPr>
        <p:spPr>
          <a:xfrm>
            <a:off x="619432" y="1858963"/>
            <a:ext cx="9896168" cy="4413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Source Sans Pro" panose="020B0503030403020204"/>
              </a:rPr>
              <a:t>H-Index &amp; Citations</a:t>
            </a:r>
            <a:endParaRPr lang="en-US" sz="3200" dirty="0">
              <a:latin typeface="Source Sans Pro" panose="020B0503030403020204"/>
            </a:endParaRPr>
          </a:p>
          <a:p>
            <a:r>
              <a:rPr lang="en-US" sz="3600" dirty="0">
                <a:latin typeface="Source Sans Pro" panose="020B0503030403020204"/>
              </a:rPr>
              <a:t>Can I import publications/output from Google Scholar… nope</a:t>
            </a:r>
          </a:p>
        </p:txBody>
      </p:sp>
    </p:spTree>
    <p:extLst>
      <p:ext uri="{BB962C8B-B14F-4D97-AF65-F5344CB8AC3E}">
        <p14:creationId xmlns:p14="http://schemas.microsoft.com/office/powerpoint/2010/main" val="155611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E77BCE9-04A5-494E-895E-62CBF0E7949C}"/>
              </a:ext>
            </a:extLst>
          </p:cNvPr>
          <p:cNvSpPr>
            <a:spLocks noGrp="1"/>
          </p:cNvSpPr>
          <p:nvPr>
            <p:ph type="ftr" sz="quarter" idx="11"/>
          </p:nvPr>
        </p:nvSpPr>
        <p:spPr>
          <a:xfrm>
            <a:off x="4038600" y="6356350"/>
            <a:ext cx="4114800" cy="365125"/>
          </a:xfrm>
        </p:spPr>
        <p:txBody>
          <a:bodyPr/>
          <a:lstStyle/>
          <a:p>
            <a:r>
              <a:rPr lang="en-US"/>
              <a:t>research.psu.edu</a:t>
            </a:r>
          </a:p>
        </p:txBody>
      </p:sp>
      <p:sp>
        <p:nvSpPr>
          <p:cNvPr id="2" name="Title 1">
            <a:extLst>
              <a:ext uri="{FF2B5EF4-FFF2-40B4-BE49-F238E27FC236}">
                <a16:creationId xmlns:a16="http://schemas.microsoft.com/office/drawing/2014/main" id="{3AA2A7EF-9F60-4F53-8C4E-4BD3E27A2432}"/>
              </a:ext>
            </a:extLst>
          </p:cNvPr>
          <p:cNvSpPr>
            <a:spLocks noGrp="1"/>
          </p:cNvSpPr>
          <p:nvPr>
            <p:ph type="title" idx="4294967295"/>
          </p:nvPr>
        </p:nvSpPr>
        <p:spPr>
          <a:xfrm>
            <a:off x="0" y="985838"/>
            <a:ext cx="10515600" cy="933450"/>
          </a:xfrm>
        </p:spPr>
        <p:txBody>
          <a:bodyPr/>
          <a:lstStyle/>
          <a:p>
            <a:r>
              <a:rPr lang="en-US" dirty="0"/>
              <a:t>Today’s agenda</a:t>
            </a:r>
          </a:p>
        </p:txBody>
      </p:sp>
      <p:sp>
        <p:nvSpPr>
          <p:cNvPr id="3" name="Content Placeholder 2">
            <a:extLst>
              <a:ext uri="{FF2B5EF4-FFF2-40B4-BE49-F238E27FC236}">
                <a16:creationId xmlns:a16="http://schemas.microsoft.com/office/drawing/2014/main" id="{FA39B6B0-D921-4C77-A558-40AE61579BBF}"/>
              </a:ext>
            </a:extLst>
          </p:cNvPr>
          <p:cNvSpPr>
            <a:spLocks noGrp="1"/>
          </p:cNvSpPr>
          <p:nvPr>
            <p:ph idx="4294967295"/>
          </p:nvPr>
        </p:nvSpPr>
        <p:spPr>
          <a:xfrm>
            <a:off x="589934" y="2141538"/>
            <a:ext cx="9925665" cy="4035425"/>
          </a:xfrm>
        </p:spPr>
        <p:txBody>
          <a:bodyPr>
            <a:normAutofit/>
          </a:bodyPr>
          <a:lstStyle/>
          <a:p>
            <a:r>
              <a:rPr lang="en-US" dirty="0"/>
              <a:t>What is Pure</a:t>
            </a:r>
          </a:p>
          <a:p>
            <a:pPr lvl="1"/>
            <a:r>
              <a:rPr lang="en-US" dirty="0"/>
              <a:t>Tour of online portal</a:t>
            </a:r>
          </a:p>
          <a:p>
            <a:r>
              <a:rPr lang="en-US" dirty="0"/>
              <a:t>Why Pure? (Another product!?)</a:t>
            </a:r>
          </a:p>
          <a:p>
            <a:pPr lvl="1"/>
            <a:r>
              <a:rPr lang="en-US" dirty="0"/>
              <a:t>About </a:t>
            </a:r>
          </a:p>
          <a:p>
            <a:pPr lvl="1"/>
            <a:r>
              <a:rPr lang="en-US" dirty="0"/>
              <a:t>Frequently Asked Questions /  What about Google Scholar</a:t>
            </a:r>
          </a:p>
          <a:p>
            <a:pPr lvl="1"/>
            <a:r>
              <a:rPr lang="en-US" dirty="0"/>
              <a:t>How to get help</a:t>
            </a:r>
          </a:p>
          <a:p>
            <a:r>
              <a:rPr lang="en-US" dirty="0"/>
              <a:t>How to edit your information</a:t>
            </a:r>
          </a:p>
          <a:p>
            <a:r>
              <a:rPr lang="en-US" dirty="0"/>
              <a:t>Questions from the audience</a:t>
            </a:r>
          </a:p>
        </p:txBody>
      </p:sp>
      <p:sp>
        <p:nvSpPr>
          <p:cNvPr id="7" name="Date Placeholder 6">
            <a:extLst>
              <a:ext uri="{FF2B5EF4-FFF2-40B4-BE49-F238E27FC236}">
                <a16:creationId xmlns:a16="http://schemas.microsoft.com/office/drawing/2014/main" id="{0C34D608-A739-4995-A81E-C3567846A3C2}"/>
              </a:ext>
            </a:extLst>
          </p:cNvPr>
          <p:cNvSpPr>
            <a:spLocks noGrp="1"/>
          </p:cNvSpPr>
          <p:nvPr>
            <p:ph type="dt" sz="half" idx="10"/>
          </p:nvPr>
        </p:nvSpPr>
        <p:spPr/>
        <p:txBody>
          <a:bodyPr/>
          <a:lstStyle/>
          <a:p>
            <a:r>
              <a:rPr lang="en-US"/>
              <a:t>Jan. 19, 2018</a:t>
            </a:r>
            <a:endParaRPr lang="en-US" dirty="0"/>
          </a:p>
        </p:txBody>
      </p:sp>
      <p:sp>
        <p:nvSpPr>
          <p:cNvPr id="8" name="Slide Number Placeholder 7">
            <a:extLst>
              <a:ext uri="{FF2B5EF4-FFF2-40B4-BE49-F238E27FC236}">
                <a16:creationId xmlns:a16="http://schemas.microsoft.com/office/drawing/2014/main" id="{9398A471-2B2C-4D17-AF19-9AF0485022CE}"/>
              </a:ext>
            </a:extLst>
          </p:cNvPr>
          <p:cNvSpPr>
            <a:spLocks noGrp="1"/>
          </p:cNvSpPr>
          <p:nvPr>
            <p:ph type="sldNum" sz="quarter" idx="12"/>
          </p:nvPr>
        </p:nvSpPr>
        <p:spPr/>
        <p:txBody>
          <a:bodyPr/>
          <a:lstStyle/>
          <a:p>
            <a:fld id="{587120DB-60EC-465F-B70A-FA0A4F6DCC01}" type="slidenum">
              <a:rPr lang="en-US" smtClean="0"/>
              <a:pPr/>
              <a:t>2</a:t>
            </a:fld>
            <a:endParaRPr lang="en-US" dirty="0"/>
          </a:p>
        </p:txBody>
      </p:sp>
    </p:spTree>
    <p:extLst>
      <p:ext uri="{BB962C8B-B14F-4D97-AF65-F5344CB8AC3E}">
        <p14:creationId xmlns:p14="http://schemas.microsoft.com/office/powerpoint/2010/main" val="183008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21328" y="7272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Source Sans Pro" panose="020B0503030403020204" pitchFamily="34" charset="0"/>
                <a:ea typeface="+mj-ea"/>
                <a:cs typeface="+mj-cs"/>
              </a:defRPr>
            </a:lvl1pPr>
          </a:lstStyle>
          <a:p>
            <a:r>
              <a:rPr lang="en-US" dirty="0">
                <a:solidFill>
                  <a:prstClr val="black"/>
                </a:solidFill>
              </a:rPr>
              <a:t>Google Scholar</a:t>
            </a: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black"/>
              </a:solidFill>
            </a:endParaRPr>
          </a:p>
        </p:txBody>
      </p:sp>
      <p:sp>
        <p:nvSpPr>
          <p:cNvPr id="3" name="Rectangle 2"/>
          <p:cNvSpPr/>
          <p:nvPr/>
        </p:nvSpPr>
        <p:spPr>
          <a:xfrm>
            <a:off x="521327" y="1692997"/>
            <a:ext cx="11670673" cy="4401205"/>
          </a:xfrm>
          <a:prstGeom prst="rect">
            <a:avLst/>
          </a:prstGeom>
        </p:spPr>
        <p:txBody>
          <a:bodyPr wrap="square">
            <a:spAutoFit/>
          </a:bodyPr>
          <a:lstStyle/>
          <a:p>
            <a:r>
              <a:rPr lang="en-US" sz="2000" dirty="0">
                <a:solidFill>
                  <a:prstClr val="black"/>
                </a:solidFill>
              </a:rPr>
              <a:t>Advantages:</a:t>
            </a:r>
          </a:p>
          <a:p>
            <a:pPr marL="285750" indent="-285750">
              <a:buFont typeface="Arial" panose="020B0604020202020204" pitchFamily="34" charset="0"/>
              <a:buChar char="•"/>
            </a:pPr>
            <a:r>
              <a:rPr lang="en-US" dirty="0">
                <a:solidFill>
                  <a:prstClr val="black"/>
                </a:solidFill>
              </a:rPr>
              <a:t>Google Scholar coverage/content and citations counts that are broader than those covered by Scopus or Web of Science</a:t>
            </a:r>
          </a:p>
          <a:p>
            <a:endParaRPr lang="en-US" dirty="0">
              <a:solidFill>
                <a:prstClr val="black"/>
              </a:solidFill>
            </a:endParaRPr>
          </a:p>
          <a:p>
            <a:r>
              <a:rPr lang="en-US" sz="2000" dirty="0">
                <a:solidFill>
                  <a:prstClr val="black"/>
                </a:solidFill>
              </a:rPr>
              <a:t>Disadvantages:</a:t>
            </a:r>
            <a:endParaRPr lang="en-US" dirty="0">
              <a:solidFill>
                <a:prstClr val="black"/>
              </a:solidFill>
            </a:endParaRPr>
          </a:p>
          <a:p>
            <a:pPr marL="285750" indent="-285750">
              <a:buFont typeface="Arial" panose="020B0604020202020204" pitchFamily="34" charset="0"/>
              <a:buChar char="•"/>
            </a:pPr>
            <a:r>
              <a:rPr lang="en-US" dirty="0">
                <a:solidFill>
                  <a:prstClr val="black"/>
                </a:solidFill>
              </a:rPr>
              <a:t>Not everyone has one</a:t>
            </a:r>
          </a:p>
          <a:p>
            <a:pPr marL="285750" indent="-285750">
              <a:buFont typeface="Arial" panose="020B0604020202020204" pitchFamily="34" charset="0"/>
              <a:buChar char="•"/>
            </a:pPr>
            <a:r>
              <a:rPr lang="en-US" dirty="0" err="1">
                <a:solidFill>
                  <a:prstClr val="black"/>
                </a:solidFill>
              </a:rPr>
              <a:t>Searchability</a:t>
            </a:r>
            <a:r>
              <a:rPr lang="en-US" dirty="0">
                <a:solidFill>
                  <a:prstClr val="black"/>
                </a:solidFill>
              </a:rPr>
              <a:t> is limited</a:t>
            </a:r>
          </a:p>
          <a:p>
            <a:pPr marL="285750" indent="-285750">
              <a:buFont typeface="Arial" panose="020B0604020202020204" pitchFamily="34" charset="0"/>
              <a:buChar char="•"/>
            </a:pPr>
            <a:r>
              <a:rPr lang="en-US" dirty="0">
                <a:solidFill>
                  <a:prstClr val="black"/>
                </a:solidFill>
              </a:rPr>
              <a:t>Bulk data downloads are not permitted</a:t>
            </a:r>
          </a:p>
          <a:p>
            <a:pPr marL="742950" lvl="1" indent="-285750">
              <a:buFont typeface="Arial" panose="020B0604020202020204" pitchFamily="34" charset="0"/>
              <a:buChar char="•"/>
            </a:pPr>
            <a:r>
              <a:rPr lang="en-US" dirty="0">
                <a:solidFill>
                  <a:prstClr val="black"/>
                </a:solidFill>
              </a:rPr>
              <a:t>	No grouping possible</a:t>
            </a:r>
          </a:p>
          <a:p>
            <a:pPr marL="742950" lvl="1" indent="-285750">
              <a:buFont typeface="Arial" panose="020B0604020202020204" pitchFamily="34" charset="0"/>
              <a:buChar char="•"/>
            </a:pPr>
            <a:r>
              <a:rPr lang="en-US" dirty="0">
                <a:solidFill>
                  <a:prstClr val="black"/>
                </a:solidFill>
              </a:rPr>
              <a:t>	No reuse of information</a:t>
            </a:r>
          </a:p>
          <a:p>
            <a:pPr marL="285750" indent="-285750">
              <a:buFont typeface="Arial" panose="020B0604020202020204" pitchFamily="34" charset="0"/>
              <a:buChar char="•"/>
            </a:pPr>
            <a:r>
              <a:rPr lang="en-US" dirty="0">
                <a:solidFill>
                  <a:prstClr val="black"/>
                </a:solidFill>
              </a:rPr>
              <a:t>Quality control and indexing are lacking</a:t>
            </a:r>
          </a:p>
          <a:p>
            <a:pPr marL="742950" lvl="1" indent="-285750">
              <a:buFont typeface="Arial" panose="020B0604020202020204" pitchFamily="34" charset="0"/>
              <a:buChar char="•"/>
            </a:pPr>
            <a:r>
              <a:rPr lang="en-US" dirty="0">
                <a:solidFill>
                  <a:prstClr val="black"/>
                </a:solidFill>
              </a:rPr>
              <a:t>e. g. no tagging</a:t>
            </a:r>
          </a:p>
          <a:p>
            <a:pPr marL="285750" indent="-285750">
              <a:buFont typeface="Arial" panose="020B0604020202020204" pitchFamily="34" charset="0"/>
              <a:buChar char="•"/>
            </a:pPr>
            <a:r>
              <a:rPr lang="en-US" dirty="0">
                <a:solidFill>
                  <a:prstClr val="black"/>
                </a:solidFill>
              </a:rPr>
              <a:t>Any academic domain document is indexed and can emit and receive citations</a:t>
            </a:r>
          </a:p>
          <a:p>
            <a:endParaRPr lang="en-US" dirty="0">
              <a:solidFill>
                <a:prstClr val="black"/>
              </a:solidFill>
            </a:endParaRPr>
          </a:p>
          <a:p>
            <a:r>
              <a:rPr lang="en-US" sz="1400" dirty="0">
                <a:solidFill>
                  <a:prstClr val="black"/>
                </a:solidFill>
              </a:rPr>
              <a:t>Sources: HALEVI, </a:t>
            </a:r>
            <a:r>
              <a:rPr lang="en-US" sz="1400" dirty="0" err="1">
                <a:solidFill>
                  <a:prstClr val="black"/>
                </a:solidFill>
              </a:rPr>
              <a:t>Gali</a:t>
            </a:r>
            <a:r>
              <a:rPr lang="en-US" sz="1400" dirty="0">
                <a:solidFill>
                  <a:prstClr val="black"/>
                </a:solidFill>
              </a:rPr>
              <a:t> (2017). "Suitability of Google Scholar as a source of scientific information and as a source of data for scientific evaluation—Review of the Literature". </a:t>
            </a:r>
            <a:r>
              <a:rPr lang="en-US" sz="1400" i="1" dirty="0">
                <a:solidFill>
                  <a:prstClr val="black"/>
                </a:solidFill>
              </a:rPr>
              <a:t>Journal of </a:t>
            </a:r>
            <a:r>
              <a:rPr lang="en-US" sz="1400" i="1" dirty="0" err="1">
                <a:solidFill>
                  <a:prstClr val="black"/>
                </a:solidFill>
              </a:rPr>
              <a:t>informetrics</a:t>
            </a:r>
            <a:r>
              <a:rPr lang="en-US" sz="1400" dirty="0">
                <a:solidFill>
                  <a:prstClr val="black"/>
                </a:solidFill>
              </a:rPr>
              <a:t> </a:t>
            </a:r>
            <a:r>
              <a:rPr lang="en-US" sz="1400" i="1" dirty="0">
                <a:solidFill>
                  <a:prstClr val="black"/>
                </a:solidFill>
              </a:rPr>
              <a:t>(1751-1577)</a:t>
            </a:r>
            <a:r>
              <a:rPr lang="en-US" sz="1400" dirty="0">
                <a:solidFill>
                  <a:prstClr val="black"/>
                </a:solidFill>
              </a:rPr>
              <a:t>, 11 (3), p. 823. Delgado Lopez-</a:t>
            </a:r>
            <a:r>
              <a:rPr lang="en-US" sz="1400" dirty="0" err="1">
                <a:solidFill>
                  <a:prstClr val="black"/>
                </a:solidFill>
              </a:rPr>
              <a:t>Cozar</a:t>
            </a:r>
            <a:r>
              <a:rPr lang="en-US" sz="1400" dirty="0">
                <a:solidFill>
                  <a:prstClr val="black"/>
                </a:solidFill>
              </a:rPr>
              <a:t>, Emilio; Robinson-Garcia, Nicolas; Torres Salinas, Daniel (2012). Manipulating Google Scholar Citations and Google Scholar Metrics: simple, easy and tempting. EC3 Working Papers 6: 29 May, 2012</a:t>
            </a:r>
          </a:p>
        </p:txBody>
      </p:sp>
      <p:sp>
        <p:nvSpPr>
          <p:cNvPr id="2" name="Date Placeholder 1">
            <a:extLst>
              <a:ext uri="{FF2B5EF4-FFF2-40B4-BE49-F238E27FC236}">
                <a16:creationId xmlns:a16="http://schemas.microsoft.com/office/drawing/2014/main" id="{7709B1C7-4FF2-4BE0-947C-2289D0EEE6F5}"/>
              </a:ext>
            </a:extLst>
          </p:cNvPr>
          <p:cNvSpPr>
            <a:spLocks noGrp="1"/>
          </p:cNvSpPr>
          <p:nvPr>
            <p:ph type="dt" sz="half" idx="10"/>
          </p:nvPr>
        </p:nvSpPr>
        <p:spPr/>
        <p:txBody>
          <a:bodyPr/>
          <a:lstStyle/>
          <a:p>
            <a:r>
              <a:rPr lang="en-US"/>
              <a:t>Jan. 19, 2018</a:t>
            </a:r>
            <a:endParaRPr lang="en-US" dirty="0"/>
          </a:p>
        </p:txBody>
      </p:sp>
      <p:sp>
        <p:nvSpPr>
          <p:cNvPr id="4" name="Footer Placeholder 3">
            <a:extLst>
              <a:ext uri="{FF2B5EF4-FFF2-40B4-BE49-F238E27FC236}">
                <a16:creationId xmlns:a16="http://schemas.microsoft.com/office/drawing/2014/main" id="{98271539-17F0-40D3-9507-42CDA04026B5}"/>
              </a:ext>
            </a:extLst>
          </p:cNvPr>
          <p:cNvSpPr>
            <a:spLocks noGrp="1"/>
          </p:cNvSpPr>
          <p:nvPr>
            <p:ph type="ftr" sz="quarter" idx="11"/>
          </p:nvPr>
        </p:nvSpPr>
        <p:spPr/>
        <p:txBody>
          <a:bodyPr/>
          <a:lstStyle/>
          <a:p>
            <a:r>
              <a:rPr lang="en-US"/>
              <a:t>research.psu.edu</a:t>
            </a:r>
          </a:p>
        </p:txBody>
      </p:sp>
      <p:sp>
        <p:nvSpPr>
          <p:cNvPr id="5" name="Slide Number Placeholder 4">
            <a:extLst>
              <a:ext uri="{FF2B5EF4-FFF2-40B4-BE49-F238E27FC236}">
                <a16:creationId xmlns:a16="http://schemas.microsoft.com/office/drawing/2014/main" id="{C9EE60D5-6E77-4019-AE84-C0A8F5A65E74}"/>
              </a:ext>
            </a:extLst>
          </p:cNvPr>
          <p:cNvSpPr>
            <a:spLocks noGrp="1"/>
          </p:cNvSpPr>
          <p:nvPr>
            <p:ph type="sldNum" sz="quarter" idx="12"/>
          </p:nvPr>
        </p:nvSpPr>
        <p:spPr/>
        <p:txBody>
          <a:bodyPr/>
          <a:lstStyle/>
          <a:p>
            <a:fld id="{587120DB-60EC-465F-B70A-FA0A4F6DCC01}" type="slidenum">
              <a:rPr lang="en-US" smtClean="0"/>
              <a:t>20</a:t>
            </a:fld>
            <a:endParaRPr lang="en-US"/>
          </a:p>
        </p:txBody>
      </p:sp>
    </p:spTree>
    <p:extLst>
      <p:ext uri="{BB962C8B-B14F-4D97-AF65-F5344CB8AC3E}">
        <p14:creationId xmlns:p14="http://schemas.microsoft.com/office/powerpoint/2010/main" val="180197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75" y="1208922"/>
            <a:ext cx="11284390" cy="932699"/>
          </a:xfrm>
        </p:spPr>
        <p:txBody>
          <a:bodyPr>
            <a:noAutofit/>
          </a:bodyPr>
          <a:lstStyle/>
          <a:p>
            <a:r>
              <a:rPr lang="en-US" sz="3600" dirty="0"/>
              <a:t>Examples of Google Scholar Citations not found in Scopus or Web of Science:</a:t>
            </a:r>
          </a:p>
        </p:txBody>
      </p:sp>
      <p:sp>
        <p:nvSpPr>
          <p:cNvPr id="3" name="Content Placeholder 2"/>
          <p:cNvSpPr>
            <a:spLocks noGrp="1"/>
          </p:cNvSpPr>
          <p:nvPr>
            <p:ph idx="1"/>
          </p:nvPr>
        </p:nvSpPr>
        <p:spPr>
          <a:xfrm>
            <a:off x="615634" y="2231314"/>
            <a:ext cx="4802110" cy="4035342"/>
          </a:xfrm>
        </p:spPr>
        <p:txBody>
          <a:bodyPr>
            <a:normAutofit/>
          </a:bodyPr>
          <a:lstStyle/>
          <a:p>
            <a:r>
              <a:rPr lang="en-US" dirty="0"/>
              <a:t>Dissertations </a:t>
            </a:r>
          </a:p>
          <a:p>
            <a:r>
              <a:rPr lang="en-US" dirty="0"/>
              <a:t>Masters' theses </a:t>
            </a:r>
          </a:p>
          <a:p>
            <a:r>
              <a:rPr lang="en-US" dirty="0"/>
              <a:t>Bachelor's theses </a:t>
            </a:r>
          </a:p>
          <a:p>
            <a:r>
              <a:rPr lang="en-US" dirty="0"/>
              <a:t>Government reports </a:t>
            </a:r>
          </a:p>
          <a:p>
            <a:r>
              <a:rPr lang="en-US" dirty="0"/>
              <a:t>Course syllabi </a:t>
            </a:r>
          </a:p>
        </p:txBody>
      </p:sp>
      <p:sp>
        <p:nvSpPr>
          <p:cNvPr id="7" name="Content Placeholder 2"/>
          <p:cNvSpPr txBox="1">
            <a:spLocks/>
          </p:cNvSpPr>
          <p:nvPr/>
        </p:nvSpPr>
        <p:spPr>
          <a:xfrm>
            <a:off x="5535439" y="2231314"/>
            <a:ext cx="4802110" cy="4035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rPr>
              <a:t>Unpublished manuscripts </a:t>
            </a:r>
          </a:p>
          <a:p>
            <a:r>
              <a:rPr lang="en-US" dirty="0">
                <a:solidFill>
                  <a:prstClr val="black"/>
                </a:solidFill>
              </a:rPr>
              <a:t>Reviews</a:t>
            </a:r>
          </a:p>
          <a:p>
            <a:r>
              <a:rPr lang="en-US" dirty="0">
                <a:solidFill>
                  <a:prstClr val="black"/>
                </a:solidFill>
              </a:rPr>
              <a:t>Presentation slides </a:t>
            </a:r>
          </a:p>
          <a:p>
            <a:r>
              <a:rPr lang="en-US" dirty="0">
                <a:solidFill>
                  <a:prstClr val="black"/>
                </a:solidFill>
              </a:rPr>
              <a:t>Blogs </a:t>
            </a:r>
          </a:p>
          <a:p>
            <a:r>
              <a:rPr lang="en-US" dirty="0">
                <a:solidFill>
                  <a:prstClr val="black"/>
                </a:solidFill>
              </a:rPr>
              <a:t>Websites</a:t>
            </a:r>
          </a:p>
        </p:txBody>
      </p:sp>
      <p:sp>
        <p:nvSpPr>
          <p:cNvPr id="8" name="TextBox 7"/>
          <p:cNvSpPr txBox="1"/>
          <p:nvPr/>
        </p:nvSpPr>
        <p:spPr>
          <a:xfrm>
            <a:off x="575650" y="5042780"/>
            <a:ext cx="8776580" cy="923330"/>
          </a:xfrm>
          <a:prstGeom prst="rect">
            <a:avLst/>
          </a:prstGeom>
          <a:noFill/>
        </p:spPr>
        <p:txBody>
          <a:bodyPr wrap="square" rtlCol="0">
            <a:spAutoFit/>
          </a:bodyPr>
          <a:lstStyle/>
          <a:p>
            <a:r>
              <a:rPr lang="en-US" dirty="0">
                <a:solidFill>
                  <a:prstClr val="black"/>
                </a:solidFill>
              </a:rPr>
              <a:t>Source: E.M. </a:t>
            </a:r>
            <a:r>
              <a:rPr lang="en-US" dirty="0" err="1">
                <a:solidFill>
                  <a:prstClr val="black"/>
                </a:solidFill>
              </a:rPr>
              <a:t>Lasda</a:t>
            </a:r>
            <a:r>
              <a:rPr lang="en-US" dirty="0">
                <a:solidFill>
                  <a:prstClr val="black"/>
                </a:solidFill>
              </a:rPr>
              <a:t> Bergman. Finding citations to social work literature: the relative benefits of using web of science, Scopus, or Google scholar. J. Acad. </a:t>
            </a:r>
            <a:r>
              <a:rPr lang="en-US" dirty="0" err="1">
                <a:solidFill>
                  <a:prstClr val="black"/>
                </a:solidFill>
              </a:rPr>
              <a:t>Librariansh</a:t>
            </a:r>
            <a:r>
              <a:rPr lang="en-US" dirty="0">
                <a:solidFill>
                  <a:prstClr val="black"/>
                </a:solidFill>
              </a:rPr>
              <a:t>., 38 (6) (2012), pp. 370-379, 10.1016/j.acalib.2012.08.002</a:t>
            </a:r>
          </a:p>
        </p:txBody>
      </p:sp>
      <p:sp>
        <p:nvSpPr>
          <p:cNvPr id="4" name="Date Placeholder 3">
            <a:extLst>
              <a:ext uri="{FF2B5EF4-FFF2-40B4-BE49-F238E27FC236}">
                <a16:creationId xmlns:a16="http://schemas.microsoft.com/office/drawing/2014/main" id="{B9F35641-8361-43E9-94BC-48FE97FF97D0}"/>
              </a:ext>
            </a:extLst>
          </p:cNvPr>
          <p:cNvSpPr>
            <a:spLocks noGrp="1"/>
          </p:cNvSpPr>
          <p:nvPr>
            <p:ph type="dt" sz="half" idx="10"/>
          </p:nvPr>
        </p:nvSpPr>
        <p:spPr/>
        <p:txBody>
          <a:bodyPr/>
          <a:lstStyle/>
          <a:p>
            <a:r>
              <a:rPr lang="en-US"/>
              <a:t>Jan. 19, 2018</a:t>
            </a:r>
            <a:endParaRPr lang="en-US" dirty="0"/>
          </a:p>
        </p:txBody>
      </p:sp>
      <p:sp>
        <p:nvSpPr>
          <p:cNvPr id="5" name="Footer Placeholder 4">
            <a:extLst>
              <a:ext uri="{FF2B5EF4-FFF2-40B4-BE49-F238E27FC236}">
                <a16:creationId xmlns:a16="http://schemas.microsoft.com/office/drawing/2014/main" id="{634E2016-AB65-4511-9FA2-BEC88B89831B}"/>
              </a:ext>
            </a:extLst>
          </p:cNvPr>
          <p:cNvSpPr>
            <a:spLocks noGrp="1"/>
          </p:cNvSpPr>
          <p:nvPr>
            <p:ph type="ftr" sz="quarter" idx="11"/>
          </p:nvPr>
        </p:nvSpPr>
        <p:spPr/>
        <p:txBody>
          <a:bodyPr/>
          <a:lstStyle/>
          <a:p>
            <a:r>
              <a:rPr lang="en-US"/>
              <a:t>research.psu.edu</a:t>
            </a:r>
          </a:p>
        </p:txBody>
      </p:sp>
      <p:sp>
        <p:nvSpPr>
          <p:cNvPr id="6" name="Slide Number Placeholder 5">
            <a:extLst>
              <a:ext uri="{FF2B5EF4-FFF2-40B4-BE49-F238E27FC236}">
                <a16:creationId xmlns:a16="http://schemas.microsoft.com/office/drawing/2014/main" id="{ADF6E52F-5CF6-4C54-A4AE-237806ECCCCD}"/>
              </a:ext>
            </a:extLst>
          </p:cNvPr>
          <p:cNvSpPr>
            <a:spLocks noGrp="1"/>
          </p:cNvSpPr>
          <p:nvPr>
            <p:ph type="sldNum" sz="quarter" idx="12"/>
          </p:nvPr>
        </p:nvSpPr>
        <p:spPr/>
        <p:txBody>
          <a:bodyPr/>
          <a:lstStyle/>
          <a:p>
            <a:fld id="{587120DB-60EC-465F-B70A-FA0A4F6DCC01}" type="slidenum">
              <a:rPr lang="en-US" smtClean="0"/>
              <a:t>21</a:t>
            </a:fld>
            <a:endParaRPr lang="en-US"/>
          </a:p>
        </p:txBody>
      </p:sp>
    </p:spTree>
    <p:extLst>
      <p:ext uri="{BB962C8B-B14F-4D97-AF65-F5344CB8AC3E}">
        <p14:creationId xmlns:p14="http://schemas.microsoft.com/office/powerpoint/2010/main" val="3191582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10468"/>
            <a:ext cx="5591175" cy="932699"/>
          </a:xfrm>
        </p:spPr>
        <p:txBody>
          <a:bodyPr>
            <a:normAutofit fontScale="90000"/>
          </a:bodyPr>
          <a:lstStyle/>
          <a:p>
            <a:r>
              <a:rPr lang="en-US" dirty="0"/>
              <a:t>Scopus, Google Scholar and Web of Science Comparison</a:t>
            </a:r>
          </a:p>
        </p:txBody>
      </p:sp>
      <p:pic>
        <p:nvPicPr>
          <p:cNvPr id="7" name="Content Placeholder 6"/>
          <p:cNvPicPr>
            <a:picLocks noGrp="1" noChangeAspect="1"/>
          </p:cNvPicPr>
          <p:nvPr>
            <p:ph idx="1"/>
          </p:nvPr>
        </p:nvPicPr>
        <p:blipFill>
          <a:blip r:embed="rId2"/>
          <a:stretch>
            <a:fillRect/>
          </a:stretch>
        </p:blipFill>
        <p:spPr>
          <a:xfrm>
            <a:off x="6686551" y="264798"/>
            <a:ext cx="5117276" cy="5728019"/>
          </a:xfrm>
          <a:prstGeom prst="rect">
            <a:avLst/>
          </a:prstGeom>
        </p:spPr>
      </p:pic>
      <p:sp>
        <p:nvSpPr>
          <p:cNvPr id="8" name="Rectangle 7"/>
          <p:cNvSpPr/>
          <p:nvPr/>
        </p:nvSpPr>
        <p:spPr>
          <a:xfrm>
            <a:off x="495300" y="4648111"/>
            <a:ext cx="6096000" cy="1200329"/>
          </a:xfrm>
          <a:prstGeom prst="rect">
            <a:avLst/>
          </a:prstGeom>
        </p:spPr>
        <p:txBody>
          <a:bodyPr>
            <a:spAutoFit/>
          </a:bodyPr>
          <a:lstStyle/>
          <a:p>
            <a:r>
              <a:rPr lang="en-US" dirty="0">
                <a:solidFill>
                  <a:prstClr val="black"/>
                </a:solidFill>
              </a:rPr>
              <a:t>Source: E.M. </a:t>
            </a:r>
            <a:r>
              <a:rPr lang="en-US" dirty="0" err="1">
                <a:solidFill>
                  <a:prstClr val="black"/>
                </a:solidFill>
              </a:rPr>
              <a:t>Lasda</a:t>
            </a:r>
            <a:r>
              <a:rPr lang="en-US" dirty="0">
                <a:solidFill>
                  <a:prstClr val="black"/>
                </a:solidFill>
              </a:rPr>
              <a:t> Bergman. Finding citations to social work literature: the relative benefits of using web of science, Scopus, or Google scholar. J. Acad. </a:t>
            </a:r>
            <a:r>
              <a:rPr lang="en-US" dirty="0" err="1">
                <a:solidFill>
                  <a:prstClr val="black"/>
                </a:solidFill>
              </a:rPr>
              <a:t>Librariansh</a:t>
            </a:r>
            <a:r>
              <a:rPr lang="en-US" dirty="0">
                <a:solidFill>
                  <a:prstClr val="black"/>
                </a:solidFill>
              </a:rPr>
              <a:t>., 38 (6) (2012), pp. 370-379, 10.1016/j.acalib.2012.08.002</a:t>
            </a:r>
          </a:p>
        </p:txBody>
      </p:sp>
      <p:sp>
        <p:nvSpPr>
          <p:cNvPr id="5" name="Rectangle 4"/>
          <p:cNvSpPr/>
          <p:nvPr/>
        </p:nvSpPr>
        <p:spPr>
          <a:xfrm>
            <a:off x="6686550" y="1251967"/>
            <a:ext cx="5117277" cy="26668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a:extLst>
              <a:ext uri="{FF2B5EF4-FFF2-40B4-BE49-F238E27FC236}">
                <a16:creationId xmlns:a16="http://schemas.microsoft.com/office/drawing/2014/main" id="{4E52A8A2-0D2A-4F87-9BA2-B4F78B1DFF20}"/>
              </a:ext>
            </a:extLst>
          </p:cNvPr>
          <p:cNvSpPr>
            <a:spLocks noGrp="1"/>
          </p:cNvSpPr>
          <p:nvPr>
            <p:ph type="dt" sz="half" idx="10"/>
          </p:nvPr>
        </p:nvSpPr>
        <p:spPr/>
        <p:txBody>
          <a:bodyPr/>
          <a:lstStyle/>
          <a:p>
            <a:r>
              <a:rPr lang="en-US"/>
              <a:t>Jan. 19, 2018</a:t>
            </a:r>
            <a:endParaRPr lang="en-US" dirty="0"/>
          </a:p>
        </p:txBody>
      </p:sp>
      <p:sp>
        <p:nvSpPr>
          <p:cNvPr id="4" name="Footer Placeholder 3">
            <a:extLst>
              <a:ext uri="{FF2B5EF4-FFF2-40B4-BE49-F238E27FC236}">
                <a16:creationId xmlns:a16="http://schemas.microsoft.com/office/drawing/2014/main" id="{6900A267-CB69-4CB0-B418-C2652EDE9864}"/>
              </a:ext>
            </a:extLst>
          </p:cNvPr>
          <p:cNvSpPr>
            <a:spLocks noGrp="1"/>
          </p:cNvSpPr>
          <p:nvPr>
            <p:ph type="ftr" sz="quarter" idx="11"/>
          </p:nvPr>
        </p:nvSpPr>
        <p:spPr/>
        <p:txBody>
          <a:bodyPr/>
          <a:lstStyle/>
          <a:p>
            <a:r>
              <a:rPr lang="en-US"/>
              <a:t>research.psu.edu</a:t>
            </a:r>
          </a:p>
        </p:txBody>
      </p:sp>
      <p:sp>
        <p:nvSpPr>
          <p:cNvPr id="6" name="Slide Number Placeholder 5">
            <a:extLst>
              <a:ext uri="{FF2B5EF4-FFF2-40B4-BE49-F238E27FC236}">
                <a16:creationId xmlns:a16="http://schemas.microsoft.com/office/drawing/2014/main" id="{5360A9AF-099A-47AF-AB41-A1C036906897}"/>
              </a:ext>
            </a:extLst>
          </p:cNvPr>
          <p:cNvSpPr>
            <a:spLocks noGrp="1"/>
          </p:cNvSpPr>
          <p:nvPr>
            <p:ph type="sldNum" sz="quarter" idx="12"/>
          </p:nvPr>
        </p:nvSpPr>
        <p:spPr/>
        <p:txBody>
          <a:bodyPr/>
          <a:lstStyle/>
          <a:p>
            <a:fld id="{587120DB-60EC-465F-B70A-FA0A4F6DCC01}" type="slidenum">
              <a:rPr lang="en-US" smtClean="0"/>
              <a:t>22</a:t>
            </a:fld>
            <a:endParaRPr lang="en-US"/>
          </a:p>
        </p:txBody>
      </p:sp>
    </p:spTree>
    <p:extLst>
      <p:ext uri="{BB962C8B-B14F-4D97-AF65-F5344CB8AC3E}">
        <p14:creationId xmlns:p14="http://schemas.microsoft.com/office/powerpoint/2010/main" val="160031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21328" y="7272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Source Sans Pro" panose="020B0503030403020204" pitchFamily="34" charset="0"/>
                <a:ea typeface="+mj-ea"/>
                <a:cs typeface="+mj-cs"/>
              </a:defRPr>
            </a:lvl1pPr>
          </a:lstStyle>
          <a:p>
            <a:r>
              <a:rPr lang="en-US" dirty="0">
                <a:solidFill>
                  <a:prstClr val="black"/>
                </a:solidFill>
              </a:rPr>
              <a:t>Google Scholar</a:t>
            </a: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rPr>
              <a:t>“Unlike the Web of Science and Scopus, Google Scholar doesn’t have a strong quality control process and simply crawls any information that is available on academic related websites. Although most of Google Scholar’s results come from publisher websites, its coverage does include low quality ‘‘publications’’ such as blogs or magazine articles.” (</a:t>
            </a:r>
            <a:r>
              <a:rPr lang="en-US" dirty="0" err="1">
                <a:solidFill>
                  <a:prstClr val="black"/>
                </a:solidFill>
              </a:rPr>
              <a:t>Harzing</a:t>
            </a:r>
            <a:r>
              <a:rPr lang="en-US" dirty="0">
                <a:solidFill>
                  <a:prstClr val="black"/>
                </a:solidFill>
              </a:rPr>
              <a:t>, AW. &amp; </a:t>
            </a:r>
            <a:r>
              <a:rPr lang="en-US" dirty="0" err="1">
                <a:solidFill>
                  <a:prstClr val="black"/>
                </a:solidFill>
              </a:rPr>
              <a:t>Alakangas</a:t>
            </a:r>
            <a:r>
              <a:rPr lang="en-US" dirty="0">
                <a:solidFill>
                  <a:prstClr val="black"/>
                </a:solidFill>
              </a:rPr>
              <a:t>, S. </a:t>
            </a:r>
            <a:r>
              <a:rPr lang="en-US" dirty="0" err="1">
                <a:solidFill>
                  <a:prstClr val="black"/>
                </a:solidFill>
              </a:rPr>
              <a:t>Scientometrics</a:t>
            </a:r>
            <a:r>
              <a:rPr lang="en-US" dirty="0">
                <a:solidFill>
                  <a:prstClr val="black"/>
                </a:solidFill>
              </a:rPr>
              <a:t> (2016) 106: 787. </a:t>
            </a:r>
            <a:r>
              <a:rPr lang="en-US" dirty="0">
                <a:solidFill>
                  <a:prstClr val="black"/>
                </a:solidFill>
                <a:hlinkClick r:id="rId2"/>
              </a:rPr>
              <a:t>https://doi.org/10.1007/s11192-015-1798-9</a:t>
            </a:r>
            <a:r>
              <a:rPr lang="en-US" dirty="0">
                <a:solidFill>
                  <a:prstClr val="black"/>
                </a:solidFill>
              </a:rPr>
              <a:t>)</a:t>
            </a:r>
          </a:p>
          <a:p>
            <a:endParaRPr lang="en-US" dirty="0">
              <a:solidFill>
                <a:prstClr val="black"/>
              </a:solidFill>
            </a:endParaRPr>
          </a:p>
          <a:p>
            <a:r>
              <a:rPr lang="en-US" dirty="0">
                <a:solidFill>
                  <a:prstClr val="black"/>
                </a:solidFill>
              </a:rPr>
              <a:t>Searching, aggregating, and downloading information in bulk in Google Scholar is currently not possible</a:t>
            </a:r>
          </a:p>
        </p:txBody>
      </p:sp>
      <p:sp>
        <p:nvSpPr>
          <p:cNvPr id="2" name="Date Placeholder 1">
            <a:extLst>
              <a:ext uri="{FF2B5EF4-FFF2-40B4-BE49-F238E27FC236}">
                <a16:creationId xmlns:a16="http://schemas.microsoft.com/office/drawing/2014/main" id="{BD9869AC-23FA-42BD-8ADC-9A05BC76ADE3}"/>
              </a:ext>
            </a:extLst>
          </p:cNvPr>
          <p:cNvSpPr>
            <a:spLocks noGrp="1"/>
          </p:cNvSpPr>
          <p:nvPr>
            <p:ph type="dt" sz="half" idx="10"/>
          </p:nvPr>
        </p:nvSpPr>
        <p:spPr/>
        <p:txBody>
          <a:bodyPr/>
          <a:lstStyle/>
          <a:p>
            <a:r>
              <a:rPr lang="en-US"/>
              <a:t>Jan. 19, 2018</a:t>
            </a:r>
            <a:endParaRPr lang="en-US" dirty="0"/>
          </a:p>
        </p:txBody>
      </p:sp>
      <p:sp>
        <p:nvSpPr>
          <p:cNvPr id="3" name="Footer Placeholder 2">
            <a:extLst>
              <a:ext uri="{FF2B5EF4-FFF2-40B4-BE49-F238E27FC236}">
                <a16:creationId xmlns:a16="http://schemas.microsoft.com/office/drawing/2014/main" id="{48D55E28-1FC4-4F8D-AB86-1C5CEC0C259E}"/>
              </a:ext>
            </a:extLst>
          </p:cNvPr>
          <p:cNvSpPr>
            <a:spLocks noGrp="1"/>
          </p:cNvSpPr>
          <p:nvPr>
            <p:ph type="ftr" sz="quarter" idx="11"/>
          </p:nvPr>
        </p:nvSpPr>
        <p:spPr/>
        <p:txBody>
          <a:bodyPr/>
          <a:lstStyle/>
          <a:p>
            <a:r>
              <a:rPr lang="en-US"/>
              <a:t>research.psu.edu</a:t>
            </a:r>
          </a:p>
        </p:txBody>
      </p:sp>
      <p:sp>
        <p:nvSpPr>
          <p:cNvPr id="4" name="Slide Number Placeholder 3">
            <a:extLst>
              <a:ext uri="{FF2B5EF4-FFF2-40B4-BE49-F238E27FC236}">
                <a16:creationId xmlns:a16="http://schemas.microsoft.com/office/drawing/2014/main" id="{6EBF95D0-0B08-49BB-80C9-C84272447C56}"/>
              </a:ext>
            </a:extLst>
          </p:cNvPr>
          <p:cNvSpPr>
            <a:spLocks noGrp="1"/>
          </p:cNvSpPr>
          <p:nvPr>
            <p:ph type="sldNum" sz="quarter" idx="12"/>
          </p:nvPr>
        </p:nvSpPr>
        <p:spPr/>
        <p:txBody>
          <a:bodyPr/>
          <a:lstStyle/>
          <a:p>
            <a:fld id="{587120DB-60EC-465F-B70A-FA0A4F6DCC01}" type="slidenum">
              <a:rPr lang="en-US" smtClean="0"/>
              <a:t>23</a:t>
            </a:fld>
            <a:endParaRPr lang="en-US"/>
          </a:p>
        </p:txBody>
      </p:sp>
    </p:spTree>
    <p:extLst>
      <p:ext uri="{BB962C8B-B14F-4D97-AF65-F5344CB8AC3E}">
        <p14:creationId xmlns:p14="http://schemas.microsoft.com/office/powerpoint/2010/main" val="317498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34243"/>
            <a:ext cx="10515600" cy="932699"/>
          </a:xfrm>
        </p:spPr>
        <p:txBody>
          <a:bodyPr>
            <a:normAutofit fontScale="90000"/>
          </a:bodyPr>
          <a:lstStyle/>
          <a:p>
            <a:r>
              <a:rPr lang="en-US" dirty="0"/>
              <a:t>Coverage request </a:t>
            </a:r>
            <a:br>
              <a:rPr lang="en-US" dirty="0"/>
            </a:br>
            <a:r>
              <a:rPr lang="en-US" dirty="0"/>
              <a:t>Minimum Criteria – Scopus Content</a:t>
            </a:r>
          </a:p>
        </p:txBody>
      </p:sp>
      <p:sp>
        <p:nvSpPr>
          <p:cNvPr id="3" name="Content Placeholder 2"/>
          <p:cNvSpPr>
            <a:spLocks noGrp="1"/>
          </p:cNvSpPr>
          <p:nvPr>
            <p:ph idx="1"/>
          </p:nvPr>
        </p:nvSpPr>
        <p:spPr>
          <a:xfrm>
            <a:off x="666750" y="2474996"/>
            <a:ext cx="10515600" cy="4035342"/>
          </a:xfrm>
        </p:spPr>
        <p:txBody>
          <a:bodyPr>
            <a:normAutofit/>
          </a:bodyPr>
          <a:lstStyle/>
          <a:p>
            <a:r>
              <a:rPr lang="en-US" dirty="0"/>
              <a:t>The Journal should consist of peer-reviewed content</a:t>
            </a:r>
          </a:p>
          <a:p>
            <a:r>
              <a:rPr lang="en-US" dirty="0"/>
              <a:t>The Journal should be published on a regular basis (have an ISSN number registered with the International ISSN Center)</a:t>
            </a:r>
          </a:p>
          <a:p>
            <a:r>
              <a:rPr lang="en-US" dirty="0"/>
              <a:t>The content should be relevant and readable for an international audience (at a minimum have references in Roman script and English language abstracts and article titles)</a:t>
            </a:r>
          </a:p>
          <a:p>
            <a:r>
              <a:rPr lang="en-US" dirty="0"/>
              <a:t>The Journal should have a publication ethics and publication malpractice statement</a:t>
            </a:r>
          </a:p>
          <a:p>
            <a:endParaRPr lang="en-US" dirty="0"/>
          </a:p>
        </p:txBody>
      </p:sp>
      <p:sp>
        <p:nvSpPr>
          <p:cNvPr id="4" name="Date Placeholder 3">
            <a:extLst>
              <a:ext uri="{FF2B5EF4-FFF2-40B4-BE49-F238E27FC236}">
                <a16:creationId xmlns:a16="http://schemas.microsoft.com/office/drawing/2014/main" id="{5595520C-6191-4D99-A026-A8FC649C8EB1}"/>
              </a:ext>
            </a:extLst>
          </p:cNvPr>
          <p:cNvSpPr>
            <a:spLocks noGrp="1"/>
          </p:cNvSpPr>
          <p:nvPr>
            <p:ph type="dt" sz="half" idx="10"/>
          </p:nvPr>
        </p:nvSpPr>
        <p:spPr/>
        <p:txBody>
          <a:bodyPr/>
          <a:lstStyle/>
          <a:p>
            <a:r>
              <a:rPr lang="en-US"/>
              <a:t>Jan. 19, 2018</a:t>
            </a:r>
            <a:endParaRPr lang="en-US" dirty="0"/>
          </a:p>
        </p:txBody>
      </p:sp>
      <p:sp>
        <p:nvSpPr>
          <p:cNvPr id="5" name="Footer Placeholder 4">
            <a:extLst>
              <a:ext uri="{FF2B5EF4-FFF2-40B4-BE49-F238E27FC236}">
                <a16:creationId xmlns:a16="http://schemas.microsoft.com/office/drawing/2014/main" id="{DF39A4D4-3AD3-41F7-8BF5-BA6AAB0A12BB}"/>
              </a:ext>
            </a:extLst>
          </p:cNvPr>
          <p:cNvSpPr>
            <a:spLocks noGrp="1"/>
          </p:cNvSpPr>
          <p:nvPr>
            <p:ph type="ftr" sz="quarter" idx="11"/>
          </p:nvPr>
        </p:nvSpPr>
        <p:spPr/>
        <p:txBody>
          <a:bodyPr/>
          <a:lstStyle/>
          <a:p>
            <a:r>
              <a:rPr lang="en-US"/>
              <a:t>research.psu.edu</a:t>
            </a:r>
          </a:p>
        </p:txBody>
      </p:sp>
      <p:sp>
        <p:nvSpPr>
          <p:cNvPr id="6" name="Slide Number Placeholder 5">
            <a:extLst>
              <a:ext uri="{FF2B5EF4-FFF2-40B4-BE49-F238E27FC236}">
                <a16:creationId xmlns:a16="http://schemas.microsoft.com/office/drawing/2014/main" id="{890D9490-EE79-4887-AF3B-A7C0817736D3}"/>
              </a:ext>
            </a:extLst>
          </p:cNvPr>
          <p:cNvSpPr>
            <a:spLocks noGrp="1"/>
          </p:cNvSpPr>
          <p:nvPr>
            <p:ph type="sldNum" sz="quarter" idx="12"/>
          </p:nvPr>
        </p:nvSpPr>
        <p:spPr/>
        <p:txBody>
          <a:bodyPr/>
          <a:lstStyle/>
          <a:p>
            <a:fld id="{587120DB-60EC-465F-B70A-FA0A4F6DCC01}" type="slidenum">
              <a:rPr lang="en-US" smtClean="0"/>
              <a:t>24</a:t>
            </a:fld>
            <a:endParaRPr lang="en-US"/>
          </a:p>
        </p:txBody>
      </p:sp>
    </p:spTree>
    <p:extLst>
      <p:ext uri="{BB962C8B-B14F-4D97-AF65-F5344CB8AC3E}">
        <p14:creationId xmlns:p14="http://schemas.microsoft.com/office/powerpoint/2010/main" val="389189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510468"/>
            <a:ext cx="3350190" cy="2485335"/>
          </a:xfrm>
        </p:spPr>
        <p:txBody>
          <a:bodyPr>
            <a:normAutofit fontScale="90000"/>
          </a:bodyPr>
          <a:lstStyle/>
          <a:p>
            <a:r>
              <a:rPr lang="en-US" dirty="0"/>
              <a:t>Scopus and Google Scholar Comparison</a:t>
            </a:r>
          </a:p>
        </p:txBody>
      </p:sp>
      <p:sp>
        <p:nvSpPr>
          <p:cNvPr id="8" name="Rectangle 7"/>
          <p:cNvSpPr/>
          <p:nvPr/>
        </p:nvSpPr>
        <p:spPr>
          <a:xfrm>
            <a:off x="495300" y="4648111"/>
            <a:ext cx="6096000" cy="1200329"/>
          </a:xfrm>
          <a:prstGeom prst="rect">
            <a:avLst/>
          </a:prstGeom>
        </p:spPr>
        <p:txBody>
          <a:bodyPr>
            <a:spAutoFit/>
          </a:bodyPr>
          <a:lstStyle/>
          <a:p>
            <a:r>
              <a:rPr lang="en-US" dirty="0">
                <a:solidFill>
                  <a:prstClr val="black"/>
                </a:solidFill>
              </a:rPr>
              <a:t>Source: E.M. </a:t>
            </a:r>
            <a:r>
              <a:rPr lang="en-US" dirty="0" err="1">
                <a:solidFill>
                  <a:prstClr val="black"/>
                </a:solidFill>
              </a:rPr>
              <a:t>Lasda</a:t>
            </a:r>
            <a:r>
              <a:rPr lang="en-US" dirty="0">
                <a:solidFill>
                  <a:prstClr val="black"/>
                </a:solidFill>
              </a:rPr>
              <a:t> Bergman. Finding citations to social work literature: the relative benefits of using web of science, Scopus, or Google scholar. J. Acad. </a:t>
            </a:r>
            <a:r>
              <a:rPr lang="en-US" dirty="0" err="1">
                <a:solidFill>
                  <a:prstClr val="black"/>
                </a:solidFill>
              </a:rPr>
              <a:t>Librariansh</a:t>
            </a:r>
            <a:r>
              <a:rPr lang="en-US" dirty="0">
                <a:solidFill>
                  <a:prstClr val="black"/>
                </a:solidFill>
              </a:rPr>
              <a:t>., 38 (6) (2012), pp. 370-379, 10.1016/j.acalib.2012.08.002</a:t>
            </a:r>
          </a:p>
        </p:txBody>
      </p:sp>
      <p:pic>
        <p:nvPicPr>
          <p:cNvPr id="6" name="Content Placeholder 6"/>
          <p:cNvPicPr>
            <a:picLocks noGrp="1" noChangeAspect="1"/>
          </p:cNvPicPr>
          <p:nvPr>
            <p:ph idx="1"/>
          </p:nvPr>
        </p:nvPicPr>
        <p:blipFill>
          <a:blip r:embed="rId2"/>
          <a:stretch>
            <a:fillRect/>
          </a:stretch>
        </p:blipFill>
        <p:spPr>
          <a:xfrm>
            <a:off x="4038164" y="413175"/>
            <a:ext cx="7715425" cy="4126445"/>
          </a:xfrm>
          <a:prstGeom prst="rect">
            <a:avLst/>
          </a:prstGeom>
        </p:spPr>
      </p:pic>
      <p:sp>
        <p:nvSpPr>
          <p:cNvPr id="3" name="Date Placeholder 2">
            <a:extLst>
              <a:ext uri="{FF2B5EF4-FFF2-40B4-BE49-F238E27FC236}">
                <a16:creationId xmlns:a16="http://schemas.microsoft.com/office/drawing/2014/main" id="{81090CB4-93D9-4079-8022-EEBD318A3169}"/>
              </a:ext>
            </a:extLst>
          </p:cNvPr>
          <p:cNvSpPr>
            <a:spLocks noGrp="1"/>
          </p:cNvSpPr>
          <p:nvPr>
            <p:ph type="dt" sz="half" idx="10"/>
          </p:nvPr>
        </p:nvSpPr>
        <p:spPr/>
        <p:txBody>
          <a:bodyPr/>
          <a:lstStyle/>
          <a:p>
            <a:r>
              <a:rPr lang="en-US"/>
              <a:t>Jan. 19, 2018</a:t>
            </a:r>
            <a:endParaRPr lang="en-US" dirty="0"/>
          </a:p>
        </p:txBody>
      </p:sp>
      <p:sp>
        <p:nvSpPr>
          <p:cNvPr id="4" name="Footer Placeholder 3">
            <a:extLst>
              <a:ext uri="{FF2B5EF4-FFF2-40B4-BE49-F238E27FC236}">
                <a16:creationId xmlns:a16="http://schemas.microsoft.com/office/drawing/2014/main" id="{80723AF7-69FB-443F-A596-9F77C3FB5849}"/>
              </a:ext>
            </a:extLst>
          </p:cNvPr>
          <p:cNvSpPr>
            <a:spLocks noGrp="1"/>
          </p:cNvSpPr>
          <p:nvPr>
            <p:ph type="ftr" sz="quarter" idx="11"/>
          </p:nvPr>
        </p:nvSpPr>
        <p:spPr/>
        <p:txBody>
          <a:bodyPr/>
          <a:lstStyle/>
          <a:p>
            <a:r>
              <a:rPr lang="en-US"/>
              <a:t>research.psu.edu</a:t>
            </a:r>
          </a:p>
        </p:txBody>
      </p:sp>
      <p:sp>
        <p:nvSpPr>
          <p:cNvPr id="5" name="Slide Number Placeholder 4">
            <a:extLst>
              <a:ext uri="{FF2B5EF4-FFF2-40B4-BE49-F238E27FC236}">
                <a16:creationId xmlns:a16="http://schemas.microsoft.com/office/drawing/2014/main" id="{DB305816-E969-42EC-954F-5801599DFE7B}"/>
              </a:ext>
            </a:extLst>
          </p:cNvPr>
          <p:cNvSpPr>
            <a:spLocks noGrp="1"/>
          </p:cNvSpPr>
          <p:nvPr>
            <p:ph type="sldNum" sz="quarter" idx="12"/>
          </p:nvPr>
        </p:nvSpPr>
        <p:spPr/>
        <p:txBody>
          <a:bodyPr/>
          <a:lstStyle/>
          <a:p>
            <a:fld id="{587120DB-60EC-465F-B70A-FA0A4F6DCC01}" type="slidenum">
              <a:rPr lang="en-US" smtClean="0"/>
              <a:t>25</a:t>
            </a:fld>
            <a:endParaRPr lang="en-US"/>
          </a:p>
        </p:txBody>
      </p:sp>
    </p:spTree>
    <p:extLst>
      <p:ext uri="{BB962C8B-B14F-4D97-AF65-F5344CB8AC3E}">
        <p14:creationId xmlns:p14="http://schemas.microsoft.com/office/powerpoint/2010/main" val="15519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missing or inaccurate?</a:t>
            </a:r>
          </a:p>
        </p:txBody>
      </p:sp>
      <p:sp>
        <p:nvSpPr>
          <p:cNvPr id="3" name="Content Placeholder 2"/>
          <p:cNvSpPr>
            <a:spLocks noGrp="1"/>
          </p:cNvSpPr>
          <p:nvPr>
            <p:ph idx="1"/>
          </p:nvPr>
        </p:nvSpPr>
        <p:spPr/>
        <p:txBody>
          <a:bodyPr/>
          <a:lstStyle/>
          <a:p>
            <a:pPr marL="0" indent="0">
              <a:buNone/>
            </a:pPr>
            <a:endParaRPr lang="en-US" dirty="0"/>
          </a:p>
          <a:p>
            <a:r>
              <a:rPr lang="en-US" dirty="0"/>
              <a:t>Correct the issue at the source - Scopus:</a:t>
            </a:r>
          </a:p>
          <a:p>
            <a:pPr lvl="1"/>
            <a:r>
              <a:rPr lang="en-US" dirty="0">
                <a:hlinkClick r:id="rId2"/>
              </a:rPr>
              <a:t>https://www.scopus.com/feedback/author/home.uri#/</a:t>
            </a:r>
            <a:endParaRPr lang="en-US" dirty="0"/>
          </a:p>
          <a:p>
            <a:pPr lvl="1"/>
            <a:endParaRPr lang="en-US" dirty="0"/>
          </a:p>
          <a:p>
            <a:r>
              <a:rPr lang="en-US" dirty="0"/>
              <a:t>Correction may take weeks to arrive in Pure</a:t>
            </a:r>
          </a:p>
        </p:txBody>
      </p:sp>
      <p:sp>
        <p:nvSpPr>
          <p:cNvPr id="4" name="Date Placeholder 3">
            <a:extLst>
              <a:ext uri="{FF2B5EF4-FFF2-40B4-BE49-F238E27FC236}">
                <a16:creationId xmlns:a16="http://schemas.microsoft.com/office/drawing/2014/main" id="{CE2AE80F-4126-4E60-92FE-592EB6D5CC7C}"/>
              </a:ext>
            </a:extLst>
          </p:cNvPr>
          <p:cNvSpPr>
            <a:spLocks noGrp="1"/>
          </p:cNvSpPr>
          <p:nvPr>
            <p:ph type="dt" sz="half" idx="10"/>
          </p:nvPr>
        </p:nvSpPr>
        <p:spPr/>
        <p:txBody>
          <a:bodyPr/>
          <a:lstStyle/>
          <a:p>
            <a:r>
              <a:rPr lang="en-US"/>
              <a:t>Jan. 19, 2018</a:t>
            </a:r>
            <a:endParaRPr lang="en-US" dirty="0"/>
          </a:p>
        </p:txBody>
      </p:sp>
      <p:sp>
        <p:nvSpPr>
          <p:cNvPr id="5" name="Footer Placeholder 4">
            <a:extLst>
              <a:ext uri="{FF2B5EF4-FFF2-40B4-BE49-F238E27FC236}">
                <a16:creationId xmlns:a16="http://schemas.microsoft.com/office/drawing/2014/main" id="{3E51EE42-4481-40C3-A12E-873A4C3BB95B}"/>
              </a:ext>
            </a:extLst>
          </p:cNvPr>
          <p:cNvSpPr>
            <a:spLocks noGrp="1"/>
          </p:cNvSpPr>
          <p:nvPr>
            <p:ph type="ftr" sz="quarter" idx="11"/>
          </p:nvPr>
        </p:nvSpPr>
        <p:spPr/>
        <p:txBody>
          <a:bodyPr/>
          <a:lstStyle/>
          <a:p>
            <a:r>
              <a:rPr lang="en-US"/>
              <a:t>research.psu.edu</a:t>
            </a:r>
          </a:p>
        </p:txBody>
      </p:sp>
      <p:sp>
        <p:nvSpPr>
          <p:cNvPr id="6" name="Slide Number Placeholder 5">
            <a:extLst>
              <a:ext uri="{FF2B5EF4-FFF2-40B4-BE49-F238E27FC236}">
                <a16:creationId xmlns:a16="http://schemas.microsoft.com/office/drawing/2014/main" id="{AE3B5E23-06C8-46C6-8C31-99A00A0F403A}"/>
              </a:ext>
            </a:extLst>
          </p:cNvPr>
          <p:cNvSpPr>
            <a:spLocks noGrp="1"/>
          </p:cNvSpPr>
          <p:nvPr>
            <p:ph type="sldNum" sz="quarter" idx="12"/>
          </p:nvPr>
        </p:nvSpPr>
        <p:spPr/>
        <p:txBody>
          <a:bodyPr/>
          <a:lstStyle/>
          <a:p>
            <a:fld id="{587120DB-60EC-465F-B70A-FA0A4F6DCC01}" type="slidenum">
              <a:rPr lang="en-US" smtClean="0"/>
              <a:t>26</a:t>
            </a:fld>
            <a:endParaRPr lang="en-US"/>
          </a:p>
        </p:txBody>
      </p:sp>
    </p:spTree>
    <p:extLst>
      <p:ext uri="{BB962C8B-B14F-4D97-AF65-F5344CB8AC3E}">
        <p14:creationId xmlns:p14="http://schemas.microsoft.com/office/powerpoint/2010/main" val="93316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938968"/>
            <a:ext cx="10515600" cy="932699"/>
          </a:xfrm>
        </p:spPr>
        <p:txBody>
          <a:bodyPr>
            <a:normAutofit fontScale="90000"/>
          </a:bodyPr>
          <a:lstStyle/>
          <a:p>
            <a:r>
              <a:rPr lang="en-US" dirty="0"/>
              <a:t>How to make a Title Suggestion for Scopus</a:t>
            </a:r>
          </a:p>
        </p:txBody>
      </p:sp>
      <p:sp>
        <p:nvSpPr>
          <p:cNvPr id="3" name="Content Placeholder 2"/>
          <p:cNvSpPr>
            <a:spLocks noGrp="1"/>
          </p:cNvSpPr>
          <p:nvPr>
            <p:ph idx="1"/>
          </p:nvPr>
        </p:nvSpPr>
        <p:spPr>
          <a:xfrm>
            <a:off x="628650" y="1951121"/>
            <a:ext cx="10515600" cy="4035342"/>
          </a:xfrm>
        </p:spPr>
        <p:txBody>
          <a:bodyPr/>
          <a:lstStyle/>
          <a:p>
            <a:r>
              <a:rPr lang="en-US" dirty="0">
                <a:hlinkClick r:id="rId2"/>
              </a:rPr>
              <a:t>http://suggestor.step.scopus.com/suggestTitle/step1.cfm</a:t>
            </a:r>
            <a:endParaRPr lang="en-US" dirty="0"/>
          </a:p>
          <a:p>
            <a:endParaRPr lang="en-US" dirty="0"/>
          </a:p>
          <a:p>
            <a:r>
              <a:rPr lang="en-US" dirty="0"/>
              <a:t>Suggestions are reviewed by the  Scopus Content Selection and Advisory Board (CSAB)</a:t>
            </a:r>
          </a:p>
          <a:p>
            <a:endParaRPr lang="en-US" dirty="0"/>
          </a:p>
          <a:p>
            <a:r>
              <a:rPr lang="en-US" dirty="0"/>
              <a:t>Review process may take up to a year</a:t>
            </a:r>
          </a:p>
          <a:p>
            <a:endParaRPr lang="en-US" dirty="0"/>
          </a:p>
          <a:p>
            <a:r>
              <a:rPr lang="en-US" dirty="0"/>
              <a:t> </a:t>
            </a:r>
            <a:r>
              <a:rPr lang="en-US" u="sng" dirty="0">
                <a:hlinkClick r:id="rId3"/>
              </a:rPr>
              <a:t>titlesuggestion@scopus.com</a:t>
            </a:r>
            <a:endParaRPr lang="en-US" dirty="0"/>
          </a:p>
        </p:txBody>
      </p:sp>
      <p:sp>
        <p:nvSpPr>
          <p:cNvPr id="4" name="Date Placeholder 3">
            <a:extLst>
              <a:ext uri="{FF2B5EF4-FFF2-40B4-BE49-F238E27FC236}">
                <a16:creationId xmlns:a16="http://schemas.microsoft.com/office/drawing/2014/main" id="{5E5E3162-44EB-4BB1-8C7C-24D8B71EC312}"/>
              </a:ext>
            </a:extLst>
          </p:cNvPr>
          <p:cNvSpPr>
            <a:spLocks noGrp="1"/>
          </p:cNvSpPr>
          <p:nvPr>
            <p:ph type="dt" sz="half" idx="10"/>
          </p:nvPr>
        </p:nvSpPr>
        <p:spPr/>
        <p:txBody>
          <a:bodyPr/>
          <a:lstStyle/>
          <a:p>
            <a:r>
              <a:rPr lang="en-US"/>
              <a:t>Jan. 19, 2018</a:t>
            </a:r>
            <a:endParaRPr lang="en-US" dirty="0"/>
          </a:p>
        </p:txBody>
      </p:sp>
      <p:sp>
        <p:nvSpPr>
          <p:cNvPr id="5" name="Footer Placeholder 4">
            <a:extLst>
              <a:ext uri="{FF2B5EF4-FFF2-40B4-BE49-F238E27FC236}">
                <a16:creationId xmlns:a16="http://schemas.microsoft.com/office/drawing/2014/main" id="{E4EFE11C-6BC4-43CA-93B7-CB4D5A428067}"/>
              </a:ext>
            </a:extLst>
          </p:cNvPr>
          <p:cNvSpPr>
            <a:spLocks noGrp="1"/>
          </p:cNvSpPr>
          <p:nvPr>
            <p:ph type="ftr" sz="quarter" idx="11"/>
          </p:nvPr>
        </p:nvSpPr>
        <p:spPr/>
        <p:txBody>
          <a:bodyPr/>
          <a:lstStyle/>
          <a:p>
            <a:r>
              <a:rPr lang="en-US"/>
              <a:t>research.psu.edu</a:t>
            </a:r>
          </a:p>
        </p:txBody>
      </p:sp>
      <p:sp>
        <p:nvSpPr>
          <p:cNvPr id="6" name="Slide Number Placeholder 5">
            <a:extLst>
              <a:ext uri="{FF2B5EF4-FFF2-40B4-BE49-F238E27FC236}">
                <a16:creationId xmlns:a16="http://schemas.microsoft.com/office/drawing/2014/main" id="{BFF18532-911A-42D9-8F0E-022D38A61209}"/>
              </a:ext>
            </a:extLst>
          </p:cNvPr>
          <p:cNvSpPr>
            <a:spLocks noGrp="1"/>
          </p:cNvSpPr>
          <p:nvPr>
            <p:ph type="sldNum" sz="quarter" idx="12"/>
          </p:nvPr>
        </p:nvSpPr>
        <p:spPr/>
        <p:txBody>
          <a:bodyPr/>
          <a:lstStyle/>
          <a:p>
            <a:fld id="{587120DB-60EC-465F-B70A-FA0A4F6DCC01}" type="slidenum">
              <a:rPr lang="en-US" smtClean="0"/>
              <a:t>27</a:t>
            </a:fld>
            <a:endParaRPr lang="en-US"/>
          </a:p>
        </p:txBody>
      </p:sp>
    </p:spTree>
    <p:extLst>
      <p:ext uri="{BB962C8B-B14F-4D97-AF65-F5344CB8AC3E}">
        <p14:creationId xmlns:p14="http://schemas.microsoft.com/office/powerpoint/2010/main" val="179845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900" y="209550"/>
            <a:ext cx="11976100" cy="3598863"/>
          </a:xfrm>
        </p:spPr>
        <p:txBody>
          <a:bodyPr/>
          <a:lstStyle/>
          <a:p>
            <a:r>
              <a:rPr lang="en-US" dirty="0"/>
              <a:t>Where to find help &amp; tutorials:</a:t>
            </a:r>
            <a:br>
              <a:rPr lang="en-US" dirty="0"/>
            </a:br>
            <a:endParaRPr lang="en-US" b="0" dirty="0"/>
          </a:p>
        </p:txBody>
      </p:sp>
      <p:pic>
        <p:nvPicPr>
          <p:cNvPr id="3" name="Content Placeholder 9">
            <a:extLst>
              <a:ext uri="{FF2B5EF4-FFF2-40B4-BE49-F238E27FC236}">
                <a16:creationId xmlns:a16="http://schemas.microsoft.com/office/drawing/2014/main" id="{47DCBAC2-6751-4039-B490-03F1C2CAFDE0}"/>
              </a:ext>
            </a:extLst>
          </p:cNvPr>
          <p:cNvPicPr>
            <a:picLocks noGrp="1" noChangeAspect="1"/>
          </p:cNvPicPr>
          <p:nvPr>
            <p:ph idx="4294967295"/>
          </p:nvPr>
        </p:nvPicPr>
        <p:blipFill rotWithShape="1">
          <a:blip r:embed="rId2"/>
          <a:srcRect l="25784" t="1" r="24608" b="82073"/>
          <a:stretch/>
        </p:blipFill>
        <p:spPr>
          <a:xfrm>
            <a:off x="4854575" y="4193664"/>
            <a:ext cx="6597650" cy="1922001"/>
          </a:xfrm>
          <a:prstGeom prst="rect">
            <a:avLst/>
          </a:prstGeom>
        </p:spPr>
      </p:pic>
      <p:sp>
        <p:nvSpPr>
          <p:cNvPr id="9" name="Oval 8">
            <a:extLst>
              <a:ext uri="{FF2B5EF4-FFF2-40B4-BE49-F238E27FC236}">
                <a16:creationId xmlns:a16="http://schemas.microsoft.com/office/drawing/2014/main" id="{53DED836-8F86-49FB-81F3-3B875D0C4D74}"/>
              </a:ext>
            </a:extLst>
          </p:cNvPr>
          <p:cNvSpPr/>
          <p:nvPr/>
        </p:nvSpPr>
        <p:spPr>
          <a:xfrm>
            <a:off x="9982200" y="3810726"/>
            <a:ext cx="1248697" cy="9045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B5B531A8-0E20-428C-AF98-443E94927C4C}"/>
              </a:ext>
            </a:extLst>
          </p:cNvPr>
          <p:cNvSpPr>
            <a:spLocks noGrp="1"/>
          </p:cNvSpPr>
          <p:nvPr>
            <p:ph type="ftr" sz="quarter" idx="11"/>
          </p:nvPr>
        </p:nvSpPr>
        <p:spPr/>
        <p:txBody>
          <a:bodyPr/>
          <a:lstStyle/>
          <a:p>
            <a:r>
              <a:rPr lang="en-US"/>
              <a:t>research.psu.edu</a:t>
            </a:r>
            <a:endParaRPr lang="en-US" dirty="0"/>
          </a:p>
        </p:txBody>
      </p:sp>
      <p:sp>
        <p:nvSpPr>
          <p:cNvPr id="11" name="Date Placeholder 10">
            <a:extLst>
              <a:ext uri="{FF2B5EF4-FFF2-40B4-BE49-F238E27FC236}">
                <a16:creationId xmlns:a16="http://schemas.microsoft.com/office/drawing/2014/main" id="{84ADE08A-09DD-4404-92E5-CB40DB9EFE8D}"/>
              </a:ext>
            </a:extLst>
          </p:cNvPr>
          <p:cNvSpPr>
            <a:spLocks noGrp="1"/>
          </p:cNvSpPr>
          <p:nvPr>
            <p:ph type="dt" sz="half" idx="10"/>
          </p:nvPr>
        </p:nvSpPr>
        <p:spPr/>
        <p:txBody>
          <a:bodyPr/>
          <a:lstStyle/>
          <a:p>
            <a:r>
              <a:rPr lang="en-US"/>
              <a:t>Jan. 19, 2018</a:t>
            </a:r>
            <a:endParaRPr lang="en-US" dirty="0"/>
          </a:p>
        </p:txBody>
      </p:sp>
      <p:sp>
        <p:nvSpPr>
          <p:cNvPr id="12" name="Slide Number Placeholder 11">
            <a:extLst>
              <a:ext uri="{FF2B5EF4-FFF2-40B4-BE49-F238E27FC236}">
                <a16:creationId xmlns:a16="http://schemas.microsoft.com/office/drawing/2014/main" id="{1504D52E-38CB-4BAD-9255-222B1E6380BB}"/>
              </a:ext>
            </a:extLst>
          </p:cNvPr>
          <p:cNvSpPr>
            <a:spLocks noGrp="1"/>
          </p:cNvSpPr>
          <p:nvPr>
            <p:ph type="sldNum" sz="quarter" idx="12"/>
          </p:nvPr>
        </p:nvSpPr>
        <p:spPr/>
        <p:txBody>
          <a:bodyPr/>
          <a:lstStyle/>
          <a:p>
            <a:fld id="{587120DB-60EC-465F-B70A-FA0A4F6DCC01}" type="slidenum">
              <a:rPr lang="en-US" smtClean="0"/>
              <a:pPr/>
              <a:t>28</a:t>
            </a:fld>
            <a:endParaRPr lang="en-US" dirty="0"/>
          </a:p>
        </p:txBody>
      </p:sp>
      <p:sp>
        <p:nvSpPr>
          <p:cNvPr id="13" name="Rectangle 12">
            <a:extLst>
              <a:ext uri="{FF2B5EF4-FFF2-40B4-BE49-F238E27FC236}">
                <a16:creationId xmlns:a16="http://schemas.microsoft.com/office/drawing/2014/main" id="{FAC03D33-9740-4D8E-A840-0AC157D5467D}"/>
              </a:ext>
            </a:extLst>
          </p:cNvPr>
          <p:cNvSpPr/>
          <p:nvPr/>
        </p:nvSpPr>
        <p:spPr>
          <a:xfrm>
            <a:off x="215900" y="2290917"/>
            <a:ext cx="8928100" cy="1569660"/>
          </a:xfrm>
          <a:prstGeom prst="rect">
            <a:avLst/>
          </a:prstGeom>
        </p:spPr>
        <p:txBody>
          <a:bodyPr wrap="square">
            <a:spAutoFit/>
          </a:bodyPr>
          <a:lstStyle/>
          <a:p>
            <a:r>
              <a:rPr lang="en-US" sz="2400" dirty="0"/>
              <a:t>First Stop: pennstate.pure.elsevier.com – Help</a:t>
            </a:r>
          </a:p>
          <a:p>
            <a:r>
              <a:rPr lang="en-US" sz="2400" dirty="0"/>
              <a:t>Help forms for specific questions, to request training, etc. </a:t>
            </a:r>
          </a:p>
          <a:p>
            <a:br>
              <a:rPr lang="en-US" sz="2400" dirty="0"/>
            </a:br>
            <a:r>
              <a:rPr lang="en-US" sz="2400" dirty="0"/>
              <a:t>Also email: PSUPureSupport@psu.edu</a:t>
            </a:r>
          </a:p>
        </p:txBody>
      </p:sp>
    </p:spTree>
    <p:extLst>
      <p:ext uri="{BB962C8B-B14F-4D97-AF65-F5344CB8AC3E}">
        <p14:creationId xmlns:p14="http://schemas.microsoft.com/office/powerpoint/2010/main" val="32538316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26937"/>
          <a:stretch/>
        </p:blipFill>
        <p:spPr>
          <a:xfrm>
            <a:off x="1" y="0"/>
            <a:ext cx="12192000" cy="9882147"/>
          </a:xfrm>
          <a:prstGeom prst="rect">
            <a:avLst/>
          </a:prstGeom>
        </p:spPr>
      </p:pic>
      <p:sp>
        <p:nvSpPr>
          <p:cNvPr id="8" name="Rectangle 7"/>
          <p:cNvSpPr/>
          <p:nvPr/>
        </p:nvSpPr>
        <p:spPr>
          <a:xfrm>
            <a:off x="9081370" y="1025245"/>
            <a:ext cx="3031299" cy="24945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5E45CA0-D9A4-406D-B972-28180735C4D3}"/>
              </a:ext>
            </a:extLst>
          </p:cNvPr>
          <p:cNvSpPr>
            <a:spLocks noGrp="1"/>
          </p:cNvSpPr>
          <p:nvPr>
            <p:ph type="ftr" sz="quarter" idx="11"/>
          </p:nvPr>
        </p:nvSpPr>
        <p:spPr/>
        <p:txBody>
          <a:bodyPr/>
          <a:lstStyle/>
          <a:p>
            <a:r>
              <a:rPr lang="en-US"/>
              <a:t>research.psu.edu</a:t>
            </a:r>
            <a:endParaRPr lang="en-US" dirty="0"/>
          </a:p>
        </p:txBody>
      </p:sp>
      <p:sp>
        <p:nvSpPr>
          <p:cNvPr id="3" name="Date Placeholder 2">
            <a:extLst>
              <a:ext uri="{FF2B5EF4-FFF2-40B4-BE49-F238E27FC236}">
                <a16:creationId xmlns:a16="http://schemas.microsoft.com/office/drawing/2014/main" id="{BB06DA36-5251-473E-BB0A-84C822B386D8}"/>
              </a:ext>
            </a:extLst>
          </p:cNvPr>
          <p:cNvSpPr>
            <a:spLocks noGrp="1"/>
          </p:cNvSpPr>
          <p:nvPr>
            <p:ph type="dt" sz="half" idx="10"/>
          </p:nvPr>
        </p:nvSpPr>
        <p:spPr/>
        <p:txBody>
          <a:bodyPr/>
          <a:lstStyle/>
          <a:p>
            <a:r>
              <a:rPr lang="en-US"/>
              <a:t>Jan. 19, 2018</a:t>
            </a:r>
            <a:endParaRPr lang="en-US" dirty="0"/>
          </a:p>
        </p:txBody>
      </p:sp>
      <p:sp>
        <p:nvSpPr>
          <p:cNvPr id="4" name="Slide Number Placeholder 3">
            <a:extLst>
              <a:ext uri="{FF2B5EF4-FFF2-40B4-BE49-F238E27FC236}">
                <a16:creationId xmlns:a16="http://schemas.microsoft.com/office/drawing/2014/main" id="{B367ECC7-D61D-44D6-BDA1-E4570F5BD02C}"/>
              </a:ext>
            </a:extLst>
          </p:cNvPr>
          <p:cNvSpPr>
            <a:spLocks noGrp="1"/>
          </p:cNvSpPr>
          <p:nvPr>
            <p:ph type="sldNum" sz="quarter" idx="12"/>
          </p:nvPr>
        </p:nvSpPr>
        <p:spPr/>
        <p:txBody>
          <a:bodyPr/>
          <a:lstStyle/>
          <a:p>
            <a:fld id="{587120DB-60EC-465F-B70A-FA0A4F6DCC01}" type="slidenum">
              <a:rPr lang="en-US" smtClean="0"/>
              <a:pPr/>
              <a:t>29</a:t>
            </a:fld>
            <a:endParaRPr lang="en-US" dirty="0"/>
          </a:p>
        </p:txBody>
      </p:sp>
    </p:spTree>
    <p:extLst>
      <p:ext uri="{BB962C8B-B14F-4D97-AF65-F5344CB8AC3E}">
        <p14:creationId xmlns:p14="http://schemas.microsoft.com/office/powerpoint/2010/main" val="398271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957263"/>
            <a:ext cx="10515600" cy="931862"/>
          </a:xfrm>
        </p:spPr>
        <p:txBody>
          <a:bodyPr/>
          <a:lstStyle/>
          <a:p>
            <a:r>
              <a:rPr lang="en-US" dirty="0"/>
              <a:t>What is Pure</a:t>
            </a:r>
          </a:p>
        </p:txBody>
      </p:sp>
      <p:sp>
        <p:nvSpPr>
          <p:cNvPr id="11" name="Content Placeholder 10"/>
          <p:cNvSpPr>
            <a:spLocks noGrp="1"/>
          </p:cNvSpPr>
          <p:nvPr>
            <p:ph idx="4294967295"/>
          </p:nvPr>
        </p:nvSpPr>
        <p:spPr>
          <a:xfrm>
            <a:off x="580102" y="1889125"/>
            <a:ext cx="9935497" cy="4035425"/>
          </a:xfrm>
        </p:spPr>
        <p:txBody>
          <a:bodyPr>
            <a:normAutofit fontScale="70000" lnSpcReduction="20000"/>
          </a:bodyPr>
          <a:lstStyle/>
          <a:p>
            <a:pPr>
              <a:spcBef>
                <a:spcPts val="600"/>
              </a:spcBef>
            </a:pPr>
            <a:r>
              <a:rPr lang="en-US" altLang="en-US" sz="3100" dirty="0">
                <a:latin typeface="Source Sans Pro" panose="020B0503030403020204"/>
              </a:rPr>
              <a:t>Open Research Information Management System (Elsevier)</a:t>
            </a:r>
          </a:p>
          <a:p>
            <a:pPr>
              <a:lnSpc>
                <a:spcPct val="120000"/>
              </a:lnSpc>
              <a:spcBef>
                <a:spcPts val="600"/>
              </a:spcBef>
            </a:pPr>
            <a:r>
              <a:rPr lang="en-US" altLang="en-US" sz="3100" b="1" dirty="0">
                <a:latin typeface="Source Sans Pro" panose="020B0503030403020204"/>
              </a:rPr>
              <a:t>Aggregates</a:t>
            </a:r>
            <a:r>
              <a:rPr lang="en-US" altLang="en-US" sz="3100" dirty="0">
                <a:latin typeface="Source Sans Pro" panose="020B0503030403020204"/>
              </a:rPr>
              <a:t> research information from internal and external sources into one single platform, and creates relations among the different content.</a:t>
            </a:r>
          </a:p>
          <a:p>
            <a:pPr lvl="1">
              <a:spcBef>
                <a:spcPts val="600"/>
              </a:spcBef>
            </a:pPr>
            <a:r>
              <a:rPr lang="en-US" sz="2600" b="1" dirty="0">
                <a:latin typeface="Source Sans Pro" panose="020B0503030403020204"/>
              </a:rPr>
              <a:t>Scholarly output – automatically updated</a:t>
            </a:r>
          </a:p>
          <a:p>
            <a:pPr lvl="1">
              <a:spcBef>
                <a:spcPts val="600"/>
              </a:spcBef>
            </a:pPr>
            <a:r>
              <a:rPr lang="en-US" sz="2600" dirty="0">
                <a:latin typeface="Source Sans Pro" panose="020B0503030403020204"/>
              </a:rPr>
              <a:t>Facilities / Equipment</a:t>
            </a:r>
          </a:p>
          <a:p>
            <a:pPr lvl="1">
              <a:spcBef>
                <a:spcPts val="600"/>
              </a:spcBef>
            </a:pPr>
            <a:r>
              <a:rPr lang="en-US" sz="2600" dirty="0">
                <a:latin typeface="Source Sans Pro" panose="020B0503030403020204"/>
              </a:rPr>
              <a:t>Projects</a:t>
            </a:r>
          </a:p>
          <a:p>
            <a:pPr lvl="1">
              <a:spcBef>
                <a:spcPts val="600"/>
              </a:spcBef>
            </a:pPr>
            <a:r>
              <a:rPr lang="en-US" sz="2600" dirty="0">
                <a:solidFill>
                  <a:schemeClr val="bg2">
                    <a:lumMod val="50000"/>
                  </a:schemeClr>
                </a:solidFill>
                <a:latin typeface="Source Sans Pro" panose="020B0503030403020204"/>
              </a:rPr>
              <a:t>Data sets</a:t>
            </a:r>
          </a:p>
          <a:p>
            <a:pPr lvl="1">
              <a:spcBef>
                <a:spcPts val="600"/>
              </a:spcBef>
            </a:pPr>
            <a:r>
              <a:rPr lang="en-US" sz="2600" dirty="0">
                <a:solidFill>
                  <a:schemeClr val="bg2">
                    <a:lumMod val="50000"/>
                  </a:schemeClr>
                </a:solidFill>
                <a:latin typeface="Source Sans Pro" panose="020B0503030403020204"/>
              </a:rPr>
              <a:t>Grants</a:t>
            </a:r>
          </a:p>
          <a:p>
            <a:pPr lvl="1">
              <a:spcBef>
                <a:spcPts val="600"/>
              </a:spcBef>
            </a:pPr>
            <a:r>
              <a:rPr lang="en-US" sz="2600" dirty="0">
                <a:solidFill>
                  <a:schemeClr val="bg2">
                    <a:lumMod val="50000"/>
                  </a:schemeClr>
                </a:solidFill>
                <a:latin typeface="Source Sans Pro" panose="020B0503030403020204"/>
              </a:rPr>
              <a:t>Patents / IP</a:t>
            </a:r>
          </a:p>
          <a:p>
            <a:pPr marL="457200" lvl="1" indent="0">
              <a:spcBef>
                <a:spcPts val="600"/>
              </a:spcBef>
              <a:buNone/>
            </a:pPr>
            <a:endParaRPr lang="en-US" sz="2600" dirty="0">
              <a:latin typeface="Source Sans Pro" panose="020B0503030403020204"/>
            </a:endParaRPr>
          </a:p>
          <a:p>
            <a:pPr>
              <a:spcBef>
                <a:spcPts val="600"/>
              </a:spcBef>
            </a:pPr>
            <a:r>
              <a:rPr lang="en-US" sz="3100" dirty="0">
                <a:latin typeface="Source Sans Pro" panose="020B0503030403020204"/>
              </a:rPr>
              <a:t>Public and Administrative Portals</a:t>
            </a:r>
          </a:p>
          <a:p>
            <a:pPr lvl="1">
              <a:spcBef>
                <a:spcPts val="600"/>
              </a:spcBef>
            </a:pPr>
            <a:r>
              <a:rPr lang="en-US" sz="2600" dirty="0">
                <a:latin typeface="Source Sans Pro" panose="020B0503030403020204"/>
              </a:rPr>
              <a:t>Public – searching, fingerprint, research network</a:t>
            </a:r>
          </a:p>
          <a:p>
            <a:pPr lvl="1">
              <a:spcBef>
                <a:spcPts val="600"/>
              </a:spcBef>
            </a:pPr>
            <a:r>
              <a:rPr lang="en-US" sz="2600" dirty="0">
                <a:latin typeface="Source Sans Pro" panose="020B0503030403020204"/>
              </a:rPr>
              <a:t>Administration– editing, reporting</a:t>
            </a:r>
          </a:p>
          <a:p>
            <a:pPr marL="0" indent="0">
              <a:spcBef>
                <a:spcPts val="600"/>
              </a:spcBef>
              <a:buNone/>
            </a:pPr>
            <a:endParaRPr lang="en-US" dirty="0">
              <a:latin typeface="Source Sans Pro" panose="020B0503030403020204"/>
            </a:endParaRPr>
          </a:p>
        </p:txBody>
      </p:sp>
      <p:sp>
        <p:nvSpPr>
          <p:cNvPr id="2" name="Footer Placeholder 1">
            <a:extLst>
              <a:ext uri="{FF2B5EF4-FFF2-40B4-BE49-F238E27FC236}">
                <a16:creationId xmlns:a16="http://schemas.microsoft.com/office/drawing/2014/main" id="{1DE7422D-3902-476E-A3CC-9FF3026948F4}"/>
              </a:ext>
            </a:extLst>
          </p:cNvPr>
          <p:cNvSpPr>
            <a:spLocks noGrp="1"/>
          </p:cNvSpPr>
          <p:nvPr>
            <p:ph type="ftr" sz="quarter" idx="11"/>
          </p:nvPr>
        </p:nvSpPr>
        <p:spPr/>
        <p:txBody>
          <a:bodyPr/>
          <a:lstStyle/>
          <a:p>
            <a:r>
              <a:rPr lang="en-US"/>
              <a:t>research.psu.edu</a:t>
            </a:r>
            <a:endParaRPr lang="en-US" dirty="0"/>
          </a:p>
        </p:txBody>
      </p:sp>
      <p:sp>
        <p:nvSpPr>
          <p:cNvPr id="3" name="Date Placeholder 2">
            <a:extLst>
              <a:ext uri="{FF2B5EF4-FFF2-40B4-BE49-F238E27FC236}">
                <a16:creationId xmlns:a16="http://schemas.microsoft.com/office/drawing/2014/main" id="{51146CD2-59C2-4EA7-87B0-1CCB912F0C05}"/>
              </a:ext>
            </a:extLst>
          </p:cNvPr>
          <p:cNvSpPr>
            <a:spLocks noGrp="1"/>
          </p:cNvSpPr>
          <p:nvPr>
            <p:ph type="dt" sz="half" idx="10"/>
          </p:nvPr>
        </p:nvSpPr>
        <p:spPr/>
        <p:txBody>
          <a:bodyPr/>
          <a:lstStyle/>
          <a:p>
            <a:r>
              <a:rPr lang="en-US"/>
              <a:t>Jan. 19, 2018</a:t>
            </a:r>
            <a:endParaRPr lang="en-US" dirty="0"/>
          </a:p>
        </p:txBody>
      </p:sp>
      <p:sp>
        <p:nvSpPr>
          <p:cNvPr id="4" name="Slide Number Placeholder 3">
            <a:extLst>
              <a:ext uri="{FF2B5EF4-FFF2-40B4-BE49-F238E27FC236}">
                <a16:creationId xmlns:a16="http://schemas.microsoft.com/office/drawing/2014/main" id="{50B4E050-6A54-4513-B415-C952AAC7997E}"/>
              </a:ext>
            </a:extLst>
          </p:cNvPr>
          <p:cNvSpPr>
            <a:spLocks noGrp="1"/>
          </p:cNvSpPr>
          <p:nvPr>
            <p:ph type="sldNum" sz="quarter" idx="12"/>
          </p:nvPr>
        </p:nvSpPr>
        <p:spPr/>
        <p:txBody>
          <a:bodyPr/>
          <a:lstStyle/>
          <a:p>
            <a:fld id="{587120DB-60EC-465F-B70A-FA0A4F6DCC01}" type="slidenum">
              <a:rPr lang="en-US" smtClean="0"/>
              <a:pPr/>
              <a:t>3</a:t>
            </a:fld>
            <a:endParaRPr lang="en-US" dirty="0"/>
          </a:p>
        </p:txBody>
      </p:sp>
    </p:spTree>
    <p:extLst>
      <p:ext uri="{BB962C8B-B14F-4D97-AF65-F5344CB8AC3E}">
        <p14:creationId xmlns:p14="http://schemas.microsoft.com/office/powerpoint/2010/main" val="2753299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F4A845-0D8E-43BC-ABE0-156F4A0CEAA4}"/>
              </a:ext>
            </a:extLst>
          </p:cNvPr>
          <p:cNvSpPr>
            <a:spLocks noGrp="1"/>
          </p:cNvSpPr>
          <p:nvPr>
            <p:ph type="title"/>
          </p:nvPr>
        </p:nvSpPr>
        <p:spPr/>
        <p:txBody>
          <a:bodyPr>
            <a:normAutofit fontScale="90000"/>
          </a:bodyPr>
          <a:lstStyle/>
          <a:p>
            <a:r>
              <a:rPr lang="en-US" dirty="0"/>
              <a:t>How do I get myself/a project/center/equipment added to Pure?</a:t>
            </a:r>
            <a:br>
              <a:rPr lang="en-US" dirty="0"/>
            </a:br>
            <a:endParaRPr lang="en-US" dirty="0"/>
          </a:p>
        </p:txBody>
      </p:sp>
      <p:sp>
        <p:nvSpPr>
          <p:cNvPr id="2" name="Date Placeholder 1">
            <a:extLst>
              <a:ext uri="{FF2B5EF4-FFF2-40B4-BE49-F238E27FC236}">
                <a16:creationId xmlns:a16="http://schemas.microsoft.com/office/drawing/2014/main" id="{4B9FD389-4084-4CD1-AFD8-5C6F538423BD}"/>
              </a:ext>
            </a:extLst>
          </p:cNvPr>
          <p:cNvSpPr>
            <a:spLocks noGrp="1"/>
          </p:cNvSpPr>
          <p:nvPr>
            <p:ph type="dt" sz="half" idx="10"/>
          </p:nvPr>
        </p:nvSpPr>
        <p:spPr/>
        <p:txBody>
          <a:bodyPr/>
          <a:lstStyle/>
          <a:p>
            <a:r>
              <a:rPr lang="en-US"/>
              <a:t>Jan. 19, 2018</a:t>
            </a:r>
            <a:endParaRPr lang="en-US" dirty="0"/>
          </a:p>
        </p:txBody>
      </p:sp>
      <p:sp>
        <p:nvSpPr>
          <p:cNvPr id="3" name="Footer Placeholder 2">
            <a:extLst>
              <a:ext uri="{FF2B5EF4-FFF2-40B4-BE49-F238E27FC236}">
                <a16:creationId xmlns:a16="http://schemas.microsoft.com/office/drawing/2014/main" id="{F8CB1478-D472-41D8-82AA-676E73BF6117}"/>
              </a:ext>
            </a:extLst>
          </p:cNvPr>
          <p:cNvSpPr>
            <a:spLocks noGrp="1"/>
          </p:cNvSpPr>
          <p:nvPr>
            <p:ph type="ftr" sz="quarter" idx="11"/>
          </p:nvPr>
        </p:nvSpPr>
        <p:spPr/>
        <p:txBody>
          <a:bodyPr/>
          <a:lstStyle/>
          <a:p>
            <a:r>
              <a:rPr lang="en-US"/>
              <a:t>research.psu.edu</a:t>
            </a:r>
            <a:endParaRPr lang="en-US" dirty="0"/>
          </a:p>
        </p:txBody>
      </p:sp>
      <p:sp>
        <p:nvSpPr>
          <p:cNvPr id="4" name="Slide Number Placeholder 3">
            <a:extLst>
              <a:ext uri="{FF2B5EF4-FFF2-40B4-BE49-F238E27FC236}">
                <a16:creationId xmlns:a16="http://schemas.microsoft.com/office/drawing/2014/main" id="{0F23B1C9-A3E7-413E-8357-D9847B630C28}"/>
              </a:ext>
            </a:extLst>
          </p:cNvPr>
          <p:cNvSpPr>
            <a:spLocks noGrp="1"/>
          </p:cNvSpPr>
          <p:nvPr>
            <p:ph type="sldNum" sz="quarter" idx="12"/>
          </p:nvPr>
        </p:nvSpPr>
        <p:spPr/>
        <p:txBody>
          <a:bodyPr/>
          <a:lstStyle/>
          <a:p>
            <a:fld id="{587120DB-60EC-465F-B70A-FA0A4F6DCC01}" type="slidenum">
              <a:rPr lang="en-US" smtClean="0"/>
              <a:pPr/>
              <a:t>30</a:t>
            </a:fld>
            <a:endParaRPr lang="en-US" dirty="0"/>
          </a:p>
        </p:txBody>
      </p:sp>
    </p:spTree>
    <p:extLst>
      <p:ext uri="{BB962C8B-B14F-4D97-AF65-F5344CB8AC3E}">
        <p14:creationId xmlns:p14="http://schemas.microsoft.com/office/powerpoint/2010/main" val="925126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78015" y="7444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Source Sans Pro" panose="020B0503030403020204" pitchFamily="34" charset="0"/>
                <a:ea typeface="+mj-ea"/>
                <a:cs typeface="+mj-cs"/>
              </a:defRPr>
            </a:lvl1pPr>
          </a:lstStyle>
          <a:p>
            <a:r>
              <a:rPr lang="en-US" dirty="0"/>
              <a:t>Penn State’s Pure Implementation Team</a:t>
            </a:r>
          </a:p>
        </p:txBody>
      </p:sp>
      <p:sp>
        <p:nvSpPr>
          <p:cNvPr id="8" name="Content Placeholder 2"/>
          <p:cNvSpPr txBox="1">
            <a:spLocks/>
          </p:cNvSpPr>
          <p:nvPr/>
        </p:nvSpPr>
        <p:spPr>
          <a:xfrm>
            <a:off x="584704" y="1881973"/>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Michelle Hutnik (OVPR)</a:t>
            </a:r>
          </a:p>
          <a:p>
            <a:r>
              <a:rPr lang="en-US" dirty="0"/>
              <a:t>Amanda Snyder (OVPR)</a:t>
            </a:r>
          </a:p>
          <a:p>
            <a:r>
              <a:rPr lang="en-US" dirty="0"/>
              <a:t>Jeff Van Horn (OVPR/ORIS)</a:t>
            </a:r>
          </a:p>
          <a:p>
            <a:r>
              <a:rPr lang="en-US" dirty="0"/>
              <a:t>Jill </a:t>
            </a:r>
            <a:r>
              <a:rPr lang="en-US" dirty="0" err="1"/>
              <a:t>Selfe</a:t>
            </a:r>
            <a:r>
              <a:rPr lang="en-US" dirty="0"/>
              <a:t> (OVPR)</a:t>
            </a:r>
          </a:p>
          <a:p>
            <a:r>
              <a:rPr lang="en-US" dirty="0"/>
              <a:t>Dan Coughlin (Libraries)</a:t>
            </a:r>
          </a:p>
          <a:p>
            <a:r>
              <a:rPr lang="en-US" dirty="0"/>
              <a:t>Nicole </a:t>
            </a:r>
            <a:r>
              <a:rPr lang="en-US" dirty="0" err="1"/>
              <a:t>Gampe</a:t>
            </a:r>
            <a:r>
              <a:rPr lang="en-US" dirty="0"/>
              <a:t> (Libraries, Activity Insight)</a:t>
            </a:r>
          </a:p>
          <a:p>
            <a:r>
              <a:rPr lang="en-US" dirty="0"/>
              <a:t>Sarah Bronson (COM)</a:t>
            </a:r>
          </a:p>
          <a:p>
            <a:r>
              <a:rPr lang="en-US" dirty="0"/>
              <a:t>Robyn Reed (Libraries / COM)</a:t>
            </a:r>
          </a:p>
          <a:p>
            <a:r>
              <a:rPr lang="en-US" dirty="0"/>
              <a:t>Joan </a:t>
            </a:r>
            <a:r>
              <a:rPr lang="en-US" dirty="0" err="1"/>
              <a:t>Concilio</a:t>
            </a:r>
            <a:r>
              <a:rPr lang="en-US" dirty="0"/>
              <a:t> (COM)</a:t>
            </a:r>
          </a:p>
        </p:txBody>
      </p:sp>
      <p:sp>
        <p:nvSpPr>
          <p:cNvPr id="2" name="TextBox 1"/>
          <p:cNvSpPr txBox="1"/>
          <p:nvPr/>
        </p:nvSpPr>
        <p:spPr>
          <a:xfrm>
            <a:off x="7052650" y="2245259"/>
            <a:ext cx="4388637" cy="1200329"/>
          </a:xfrm>
          <a:prstGeom prst="rect">
            <a:avLst/>
          </a:prstGeom>
          <a:solidFill>
            <a:schemeClr val="accent1">
              <a:lumMod val="20000"/>
              <a:lumOff val="80000"/>
            </a:schemeClr>
          </a:solidFill>
          <a:ln>
            <a:solidFill>
              <a:schemeClr val="tx1"/>
            </a:solidFill>
          </a:ln>
        </p:spPr>
        <p:txBody>
          <a:bodyPr wrap="none" rtlCol="0">
            <a:spAutoFit/>
          </a:bodyPr>
          <a:lstStyle/>
          <a:p>
            <a:r>
              <a:rPr lang="en-US" sz="3600" dirty="0"/>
              <a:t>Coordinated efforts by</a:t>
            </a:r>
          </a:p>
          <a:p>
            <a:r>
              <a:rPr lang="en-US" sz="3600" dirty="0"/>
              <a:t>OVPR, Libraries, COM</a:t>
            </a:r>
          </a:p>
        </p:txBody>
      </p:sp>
      <p:sp>
        <p:nvSpPr>
          <p:cNvPr id="3" name="Footer Placeholder 2">
            <a:extLst>
              <a:ext uri="{FF2B5EF4-FFF2-40B4-BE49-F238E27FC236}">
                <a16:creationId xmlns:a16="http://schemas.microsoft.com/office/drawing/2014/main" id="{1DCCF539-4961-4A15-8815-2A06D8ABE255}"/>
              </a:ext>
            </a:extLst>
          </p:cNvPr>
          <p:cNvSpPr>
            <a:spLocks noGrp="1"/>
          </p:cNvSpPr>
          <p:nvPr>
            <p:ph type="ftr" sz="quarter" idx="11"/>
          </p:nvPr>
        </p:nvSpPr>
        <p:spPr/>
        <p:txBody>
          <a:bodyPr/>
          <a:lstStyle/>
          <a:p>
            <a:r>
              <a:rPr lang="en-US"/>
              <a:t>research.psu.edu</a:t>
            </a:r>
            <a:endParaRPr lang="en-US" dirty="0"/>
          </a:p>
        </p:txBody>
      </p:sp>
      <p:sp>
        <p:nvSpPr>
          <p:cNvPr id="4" name="Date Placeholder 3">
            <a:extLst>
              <a:ext uri="{FF2B5EF4-FFF2-40B4-BE49-F238E27FC236}">
                <a16:creationId xmlns:a16="http://schemas.microsoft.com/office/drawing/2014/main" id="{FDC59AF1-C609-49AC-8630-0649F9DE64B7}"/>
              </a:ext>
            </a:extLst>
          </p:cNvPr>
          <p:cNvSpPr>
            <a:spLocks noGrp="1"/>
          </p:cNvSpPr>
          <p:nvPr>
            <p:ph type="dt" sz="half" idx="10"/>
          </p:nvPr>
        </p:nvSpPr>
        <p:spPr/>
        <p:txBody>
          <a:bodyPr/>
          <a:lstStyle/>
          <a:p>
            <a:r>
              <a:rPr lang="en-US"/>
              <a:t>Jan. 19, 2018</a:t>
            </a:r>
            <a:endParaRPr lang="en-US" dirty="0"/>
          </a:p>
        </p:txBody>
      </p:sp>
      <p:sp>
        <p:nvSpPr>
          <p:cNvPr id="5" name="Slide Number Placeholder 4">
            <a:extLst>
              <a:ext uri="{FF2B5EF4-FFF2-40B4-BE49-F238E27FC236}">
                <a16:creationId xmlns:a16="http://schemas.microsoft.com/office/drawing/2014/main" id="{9EB1C401-BAB3-4E7F-AB4F-D923D20443A8}"/>
              </a:ext>
            </a:extLst>
          </p:cNvPr>
          <p:cNvSpPr>
            <a:spLocks noGrp="1"/>
          </p:cNvSpPr>
          <p:nvPr>
            <p:ph type="sldNum" sz="quarter" idx="12"/>
          </p:nvPr>
        </p:nvSpPr>
        <p:spPr/>
        <p:txBody>
          <a:bodyPr/>
          <a:lstStyle/>
          <a:p>
            <a:fld id="{587120DB-60EC-465F-B70A-FA0A4F6DCC01}" type="slidenum">
              <a:rPr lang="en-US" smtClean="0"/>
              <a:pPr/>
              <a:t>31</a:t>
            </a:fld>
            <a:endParaRPr lang="en-US" dirty="0"/>
          </a:p>
        </p:txBody>
      </p:sp>
    </p:spTree>
    <p:extLst>
      <p:ext uri="{BB962C8B-B14F-4D97-AF65-F5344CB8AC3E}">
        <p14:creationId xmlns:p14="http://schemas.microsoft.com/office/powerpoint/2010/main" val="182880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p:spPr>
        <p:txBody>
          <a:bodyPr/>
          <a:lstStyle/>
          <a:p>
            <a:r>
              <a:rPr lang="en-US"/>
              <a:t>research.psu.edu</a:t>
            </a:r>
          </a:p>
        </p:txBody>
      </p:sp>
      <p:sp>
        <p:nvSpPr>
          <p:cNvPr id="2" name="Title 1"/>
          <p:cNvSpPr>
            <a:spLocks noGrp="1"/>
          </p:cNvSpPr>
          <p:nvPr>
            <p:ph type="title" idx="4294967295"/>
          </p:nvPr>
        </p:nvSpPr>
        <p:spPr>
          <a:xfrm>
            <a:off x="0" y="985838"/>
            <a:ext cx="10515600" cy="933450"/>
          </a:xfrm>
        </p:spPr>
        <p:txBody>
          <a:bodyPr/>
          <a:lstStyle/>
          <a:p>
            <a:r>
              <a:rPr lang="en-US" dirty="0"/>
              <a:t>Can I change/add to my profile?	</a:t>
            </a:r>
          </a:p>
        </p:txBody>
      </p:sp>
      <p:sp>
        <p:nvSpPr>
          <p:cNvPr id="3" name="Content Placeholder 2"/>
          <p:cNvSpPr>
            <a:spLocks noGrp="1"/>
          </p:cNvSpPr>
          <p:nvPr>
            <p:ph idx="4294967295"/>
          </p:nvPr>
        </p:nvSpPr>
        <p:spPr>
          <a:xfrm>
            <a:off x="5577758" y="2488636"/>
            <a:ext cx="6388100" cy="4035425"/>
          </a:xfrm>
        </p:spPr>
        <p:txBody>
          <a:bodyPr/>
          <a:lstStyle/>
          <a:p>
            <a:r>
              <a:rPr lang="en-US" dirty="0"/>
              <a:t>Yes! </a:t>
            </a:r>
          </a:p>
          <a:p>
            <a:pPr lvl="1"/>
            <a:r>
              <a:rPr lang="en-US" sz="3200" b="1" dirty="0">
                <a:solidFill>
                  <a:schemeClr val="bg1"/>
                </a:solidFill>
              </a:rPr>
              <a:t>Let’s edit a profile!</a:t>
            </a:r>
          </a:p>
          <a:p>
            <a:endParaRPr lang="en-US" dirty="0"/>
          </a:p>
          <a:p>
            <a:endParaRPr lang="en-US" dirty="0"/>
          </a:p>
          <a:p>
            <a:r>
              <a:rPr lang="en-US" dirty="0"/>
              <a:t>Is editing my profile mandatory?</a:t>
            </a:r>
          </a:p>
          <a:p>
            <a:pPr lvl="1"/>
            <a:r>
              <a:rPr lang="en-US" sz="3200" b="1" dirty="0"/>
              <a:t>No! </a:t>
            </a:r>
          </a:p>
        </p:txBody>
      </p:sp>
      <p:sp>
        <p:nvSpPr>
          <p:cNvPr id="7" name="Date Placeholder 6">
            <a:extLst>
              <a:ext uri="{FF2B5EF4-FFF2-40B4-BE49-F238E27FC236}">
                <a16:creationId xmlns:a16="http://schemas.microsoft.com/office/drawing/2014/main" id="{291E2207-678F-4954-B7D5-FA4EB8CA3FFD}"/>
              </a:ext>
            </a:extLst>
          </p:cNvPr>
          <p:cNvSpPr>
            <a:spLocks noGrp="1"/>
          </p:cNvSpPr>
          <p:nvPr>
            <p:ph type="dt" sz="half" idx="10"/>
          </p:nvPr>
        </p:nvSpPr>
        <p:spPr/>
        <p:txBody>
          <a:bodyPr/>
          <a:lstStyle/>
          <a:p>
            <a:r>
              <a:rPr lang="en-US"/>
              <a:t>Jan. 19, 2018</a:t>
            </a:r>
            <a:endParaRPr lang="en-US" dirty="0"/>
          </a:p>
        </p:txBody>
      </p:sp>
      <p:sp>
        <p:nvSpPr>
          <p:cNvPr id="8" name="Slide Number Placeholder 7">
            <a:extLst>
              <a:ext uri="{FF2B5EF4-FFF2-40B4-BE49-F238E27FC236}">
                <a16:creationId xmlns:a16="http://schemas.microsoft.com/office/drawing/2014/main" id="{8DFF1A80-905A-4AD7-BEFE-817C5BF17E02}"/>
              </a:ext>
            </a:extLst>
          </p:cNvPr>
          <p:cNvSpPr>
            <a:spLocks noGrp="1"/>
          </p:cNvSpPr>
          <p:nvPr>
            <p:ph type="sldNum" sz="quarter" idx="12"/>
          </p:nvPr>
        </p:nvSpPr>
        <p:spPr/>
        <p:txBody>
          <a:bodyPr/>
          <a:lstStyle/>
          <a:p>
            <a:fld id="{587120DB-60EC-465F-B70A-FA0A4F6DCC01}" type="slidenum">
              <a:rPr lang="en-US" smtClean="0"/>
              <a:pPr/>
              <a:t>32</a:t>
            </a:fld>
            <a:endParaRPr lang="en-US" dirty="0"/>
          </a:p>
        </p:txBody>
      </p:sp>
      <p:pic>
        <p:nvPicPr>
          <p:cNvPr id="9" name="Picture 8">
            <a:extLst>
              <a:ext uri="{FF2B5EF4-FFF2-40B4-BE49-F238E27FC236}">
                <a16:creationId xmlns:a16="http://schemas.microsoft.com/office/drawing/2014/main" id="{1393BCF7-6A42-4180-B40B-4BFD123511C7}"/>
              </a:ext>
            </a:extLst>
          </p:cNvPr>
          <p:cNvPicPr>
            <a:picLocks noChangeAspect="1"/>
          </p:cNvPicPr>
          <p:nvPr/>
        </p:nvPicPr>
        <p:blipFill>
          <a:blip r:embed="rId2"/>
          <a:stretch>
            <a:fillRect/>
          </a:stretch>
        </p:blipFill>
        <p:spPr>
          <a:xfrm>
            <a:off x="295287" y="1967859"/>
            <a:ext cx="4952059" cy="4035425"/>
          </a:xfrm>
          <a:prstGeom prst="rect">
            <a:avLst/>
          </a:prstGeom>
        </p:spPr>
      </p:pic>
    </p:spTree>
    <p:extLst>
      <p:ext uri="{BB962C8B-B14F-4D97-AF65-F5344CB8AC3E}">
        <p14:creationId xmlns:p14="http://schemas.microsoft.com/office/powerpoint/2010/main" val="1918077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562" t="32610" r="1515" b="32261"/>
          <a:stretch/>
        </p:blipFill>
        <p:spPr>
          <a:xfrm>
            <a:off x="0" y="-773723"/>
            <a:ext cx="12313084" cy="8042031"/>
          </a:xfrm>
          <a:prstGeom prst="rect">
            <a:avLst/>
          </a:prstGeom>
        </p:spPr>
      </p:pic>
      <p:sp>
        <p:nvSpPr>
          <p:cNvPr id="2" name="Footer Placeholder 1">
            <a:extLst>
              <a:ext uri="{FF2B5EF4-FFF2-40B4-BE49-F238E27FC236}">
                <a16:creationId xmlns:a16="http://schemas.microsoft.com/office/drawing/2014/main" id="{8DEB2FD6-9EA2-4C5C-AE5E-44AEAF6CE543}"/>
              </a:ext>
            </a:extLst>
          </p:cNvPr>
          <p:cNvSpPr>
            <a:spLocks noGrp="1"/>
          </p:cNvSpPr>
          <p:nvPr>
            <p:ph type="ftr" sz="quarter" idx="11"/>
          </p:nvPr>
        </p:nvSpPr>
        <p:spPr/>
        <p:txBody>
          <a:bodyPr/>
          <a:lstStyle/>
          <a:p>
            <a:r>
              <a:rPr lang="en-US"/>
              <a:t>research.psu.edu</a:t>
            </a:r>
            <a:endParaRPr lang="en-US" dirty="0"/>
          </a:p>
        </p:txBody>
      </p:sp>
      <p:sp>
        <p:nvSpPr>
          <p:cNvPr id="3" name="Date Placeholder 2">
            <a:extLst>
              <a:ext uri="{FF2B5EF4-FFF2-40B4-BE49-F238E27FC236}">
                <a16:creationId xmlns:a16="http://schemas.microsoft.com/office/drawing/2014/main" id="{5B7F2FFE-F11F-4112-AC1D-ABE73B664195}"/>
              </a:ext>
            </a:extLst>
          </p:cNvPr>
          <p:cNvSpPr>
            <a:spLocks noGrp="1"/>
          </p:cNvSpPr>
          <p:nvPr>
            <p:ph type="dt" sz="half" idx="10"/>
          </p:nvPr>
        </p:nvSpPr>
        <p:spPr/>
        <p:txBody>
          <a:bodyPr/>
          <a:lstStyle/>
          <a:p>
            <a:r>
              <a:rPr lang="en-US"/>
              <a:t>Jan. 19, 2018</a:t>
            </a:r>
            <a:endParaRPr lang="en-US" dirty="0"/>
          </a:p>
        </p:txBody>
      </p:sp>
      <p:sp>
        <p:nvSpPr>
          <p:cNvPr id="5" name="Slide Number Placeholder 4">
            <a:extLst>
              <a:ext uri="{FF2B5EF4-FFF2-40B4-BE49-F238E27FC236}">
                <a16:creationId xmlns:a16="http://schemas.microsoft.com/office/drawing/2014/main" id="{6FC11910-29E4-495E-81E2-D5C672A4E4B8}"/>
              </a:ext>
            </a:extLst>
          </p:cNvPr>
          <p:cNvSpPr>
            <a:spLocks noGrp="1"/>
          </p:cNvSpPr>
          <p:nvPr>
            <p:ph type="sldNum" sz="quarter" idx="12"/>
          </p:nvPr>
        </p:nvSpPr>
        <p:spPr/>
        <p:txBody>
          <a:bodyPr/>
          <a:lstStyle/>
          <a:p>
            <a:fld id="{587120DB-60EC-465F-B70A-FA0A4F6DCC01}" type="slidenum">
              <a:rPr lang="en-US" smtClean="0"/>
              <a:pPr/>
              <a:t>33</a:t>
            </a:fld>
            <a:endParaRPr lang="en-US" dirty="0"/>
          </a:p>
        </p:txBody>
      </p:sp>
    </p:spTree>
    <p:extLst>
      <p:ext uri="{BB962C8B-B14F-4D97-AF65-F5344CB8AC3E}">
        <p14:creationId xmlns:p14="http://schemas.microsoft.com/office/powerpoint/2010/main" val="177807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642F09-AB71-4C76-A6C8-B30437035F4F}"/>
              </a:ext>
            </a:extLst>
          </p:cNvPr>
          <p:cNvSpPr>
            <a:spLocks noGrp="1"/>
          </p:cNvSpPr>
          <p:nvPr>
            <p:ph type="ftr" sz="quarter" idx="11"/>
          </p:nvPr>
        </p:nvSpPr>
        <p:spPr>
          <a:xfrm>
            <a:off x="4038600" y="6356350"/>
            <a:ext cx="4114800" cy="365125"/>
          </a:xfrm>
        </p:spPr>
        <p:txBody>
          <a:bodyPr/>
          <a:lstStyle/>
          <a:p>
            <a:r>
              <a:rPr lang="en-US"/>
              <a:t>research.psu.edu</a:t>
            </a:r>
          </a:p>
        </p:txBody>
      </p:sp>
      <p:sp>
        <p:nvSpPr>
          <p:cNvPr id="2" name="Title 1">
            <a:extLst>
              <a:ext uri="{FF2B5EF4-FFF2-40B4-BE49-F238E27FC236}">
                <a16:creationId xmlns:a16="http://schemas.microsoft.com/office/drawing/2014/main" id="{A983FA35-8CEA-462A-A3FE-64606AFFDE68}"/>
              </a:ext>
            </a:extLst>
          </p:cNvPr>
          <p:cNvSpPr>
            <a:spLocks noGrp="1"/>
          </p:cNvSpPr>
          <p:nvPr>
            <p:ph type="title" idx="4294967295"/>
          </p:nvPr>
        </p:nvSpPr>
        <p:spPr>
          <a:xfrm>
            <a:off x="0" y="985838"/>
            <a:ext cx="10515600" cy="933450"/>
          </a:xfrm>
        </p:spPr>
        <p:txBody>
          <a:bodyPr/>
          <a:lstStyle/>
          <a:p>
            <a:r>
              <a:rPr lang="en-US" dirty="0"/>
              <a:t>Questions?</a:t>
            </a:r>
          </a:p>
        </p:txBody>
      </p:sp>
      <p:sp>
        <p:nvSpPr>
          <p:cNvPr id="3" name="Content Placeholder 2">
            <a:extLst>
              <a:ext uri="{FF2B5EF4-FFF2-40B4-BE49-F238E27FC236}">
                <a16:creationId xmlns:a16="http://schemas.microsoft.com/office/drawing/2014/main" id="{A3FC7444-8A54-4886-936F-8EE0F97C6A0B}"/>
              </a:ext>
            </a:extLst>
          </p:cNvPr>
          <p:cNvSpPr>
            <a:spLocks noGrp="1"/>
          </p:cNvSpPr>
          <p:nvPr>
            <p:ph idx="4294967295"/>
          </p:nvPr>
        </p:nvSpPr>
        <p:spPr>
          <a:xfrm>
            <a:off x="838200" y="2141538"/>
            <a:ext cx="4776019" cy="4035425"/>
          </a:xfrm>
        </p:spPr>
        <p:txBody>
          <a:bodyPr/>
          <a:lstStyle/>
          <a:p>
            <a:r>
              <a:rPr lang="en-US" dirty="0"/>
              <a:t>Please type them into the Zoom interface. </a:t>
            </a:r>
          </a:p>
        </p:txBody>
      </p:sp>
      <p:sp>
        <p:nvSpPr>
          <p:cNvPr id="7" name="Date Placeholder 6">
            <a:extLst>
              <a:ext uri="{FF2B5EF4-FFF2-40B4-BE49-F238E27FC236}">
                <a16:creationId xmlns:a16="http://schemas.microsoft.com/office/drawing/2014/main" id="{C1765CB7-04F9-4F35-8791-2AC034D022FE}"/>
              </a:ext>
            </a:extLst>
          </p:cNvPr>
          <p:cNvSpPr>
            <a:spLocks noGrp="1"/>
          </p:cNvSpPr>
          <p:nvPr>
            <p:ph type="dt" sz="half" idx="10"/>
          </p:nvPr>
        </p:nvSpPr>
        <p:spPr/>
        <p:txBody>
          <a:bodyPr/>
          <a:lstStyle/>
          <a:p>
            <a:r>
              <a:rPr lang="en-US"/>
              <a:t>Jan. 19, 2018</a:t>
            </a:r>
            <a:endParaRPr lang="en-US" dirty="0"/>
          </a:p>
        </p:txBody>
      </p:sp>
      <p:sp>
        <p:nvSpPr>
          <p:cNvPr id="8" name="Slide Number Placeholder 7">
            <a:extLst>
              <a:ext uri="{FF2B5EF4-FFF2-40B4-BE49-F238E27FC236}">
                <a16:creationId xmlns:a16="http://schemas.microsoft.com/office/drawing/2014/main" id="{54BE249C-A95E-4769-8EAC-7922A0BEB37A}"/>
              </a:ext>
            </a:extLst>
          </p:cNvPr>
          <p:cNvSpPr>
            <a:spLocks noGrp="1"/>
          </p:cNvSpPr>
          <p:nvPr>
            <p:ph type="sldNum" sz="quarter" idx="12"/>
          </p:nvPr>
        </p:nvSpPr>
        <p:spPr/>
        <p:txBody>
          <a:bodyPr/>
          <a:lstStyle/>
          <a:p>
            <a:fld id="{587120DB-60EC-465F-B70A-FA0A4F6DCC01}" type="slidenum">
              <a:rPr lang="en-US" smtClean="0"/>
              <a:pPr/>
              <a:t>34</a:t>
            </a:fld>
            <a:endParaRPr lang="en-US" dirty="0"/>
          </a:p>
        </p:txBody>
      </p:sp>
    </p:spTree>
    <p:extLst>
      <p:ext uri="{BB962C8B-B14F-4D97-AF65-F5344CB8AC3E}">
        <p14:creationId xmlns:p14="http://schemas.microsoft.com/office/powerpoint/2010/main" val="394596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642F09-AB71-4C76-A6C8-B30437035F4F}"/>
              </a:ext>
            </a:extLst>
          </p:cNvPr>
          <p:cNvSpPr>
            <a:spLocks noGrp="1"/>
          </p:cNvSpPr>
          <p:nvPr>
            <p:ph type="ftr" sz="quarter" idx="11"/>
          </p:nvPr>
        </p:nvSpPr>
        <p:spPr>
          <a:xfrm>
            <a:off x="4038600" y="6356350"/>
            <a:ext cx="4114800" cy="365125"/>
          </a:xfrm>
        </p:spPr>
        <p:txBody>
          <a:bodyPr/>
          <a:lstStyle/>
          <a:p>
            <a:r>
              <a:rPr lang="en-US"/>
              <a:t>research.psu.edu</a:t>
            </a:r>
          </a:p>
        </p:txBody>
      </p:sp>
      <p:sp>
        <p:nvSpPr>
          <p:cNvPr id="2" name="Title 1">
            <a:extLst>
              <a:ext uri="{FF2B5EF4-FFF2-40B4-BE49-F238E27FC236}">
                <a16:creationId xmlns:a16="http://schemas.microsoft.com/office/drawing/2014/main" id="{A983FA35-8CEA-462A-A3FE-64606AFFDE68}"/>
              </a:ext>
            </a:extLst>
          </p:cNvPr>
          <p:cNvSpPr>
            <a:spLocks noGrp="1"/>
          </p:cNvSpPr>
          <p:nvPr>
            <p:ph type="title" idx="4294967295"/>
          </p:nvPr>
        </p:nvSpPr>
        <p:spPr>
          <a:xfrm>
            <a:off x="0" y="985838"/>
            <a:ext cx="10515600" cy="933450"/>
          </a:xfrm>
        </p:spPr>
        <p:txBody>
          <a:bodyPr/>
          <a:lstStyle/>
          <a:p>
            <a:r>
              <a:rPr lang="en-US" dirty="0"/>
              <a:t>Tip Jar</a:t>
            </a:r>
          </a:p>
        </p:txBody>
      </p:sp>
      <p:sp>
        <p:nvSpPr>
          <p:cNvPr id="7" name="Date Placeholder 6">
            <a:extLst>
              <a:ext uri="{FF2B5EF4-FFF2-40B4-BE49-F238E27FC236}">
                <a16:creationId xmlns:a16="http://schemas.microsoft.com/office/drawing/2014/main" id="{C1765CB7-04F9-4F35-8791-2AC034D022FE}"/>
              </a:ext>
            </a:extLst>
          </p:cNvPr>
          <p:cNvSpPr>
            <a:spLocks noGrp="1"/>
          </p:cNvSpPr>
          <p:nvPr>
            <p:ph type="dt" sz="half" idx="10"/>
          </p:nvPr>
        </p:nvSpPr>
        <p:spPr/>
        <p:txBody>
          <a:bodyPr/>
          <a:lstStyle/>
          <a:p>
            <a:r>
              <a:rPr lang="en-US"/>
              <a:t>Jan. 19, 2018</a:t>
            </a:r>
            <a:endParaRPr lang="en-US" dirty="0"/>
          </a:p>
        </p:txBody>
      </p:sp>
      <p:sp>
        <p:nvSpPr>
          <p:cNvPr id="8" name="Slide Number Placeholder 7">
            <a:extLst>
              <a:ext uri="{FF2B5EF4-FFF2-40B4-BE49-F238E27FC236}">
                <a16:creationId xmlns:a16="http://schemas.microsoft.com/office/drawing/2014/main" id="{54BE249C-A95E-4769-8EAC-7922A0BEB37A}"/>
              </a:ext>
            </a:extLst>
          </p:cNvPr>
          <p:cNvSpPr>
            <a:spLocks noGrp="1"/>
          </p:cNvSpPr>
          <p:nvPr>
            <p:ph type="sldNum" sz="quarter" idx="12"/>
          </p:nvPr>
        </p:nvSpPr>
        <p:spPr/>
        <p:txBody>
          <a:bodyPr/>
          <a:lstStyle/>
          <a:p>
            <a:fld id="{587120DB-60EC-465F-B70A-FA0A4F6DCC01}" type="slidenum">
              <a:rPr lang="en-US" smtClean="0"/>
              <a:pPr/>
              <a:t>35</a:t>
            </a:fld>
            <a:endParaRPr lang="en-US" dirty="0"/>
          </a:p>
        </p:txBody>
      </p:sp>
      <p:pic>
        <p:nvPicPr>
          <p:cNvPr id="4" name="Picture 3">
            <a:extLst>
              <a:ext uri="{FF2B5EF4-FFF2-40B4-BE49-F238E27FC236}">
                <a16:creationId xmlns:a16="http://schemas.microsoft.com/office/drawing/2014/main" id="{F5B44514-6ED9-4FA7-B2A4-6AC313BEC25C}"/>
              </a:ext>
            </a:extLst>
          </p:cNvPr>
          <p:cNvPicPr>
            <a:picLocks noChangeAspect="1"/>
          </p:cNvPicPr>
          <p:nvPr/>
        </p:nvPicPr>
        <p:blipFill>
          <a:blip r:embed="rId2"/>
          <a:stretch>
            <a:fillRect/>
          </a:stretch>
        </p:blipFill>
        <p:spPr>
          <a:xfrm>
            <a:off x="3581400" y="465382"/>
            <a:ext cx="8679668" cy="5566707"/>
          </a:xfrm>
          <a:prstGeom prst="rect">
            <a:avLst/>
          </a:prstGeom>
        </p:spPr>
      </p:pic>
      <p:sp>
        <p:nvSpPr>
          <p:cNvPr id="9" name="Content Placeholder 2">
            <a:extLst>
              <a:ext uri="{FF2B5EF4-FFF2-40B4-BE49-F238E27FC236}">
                <a16:creationId xmlns:a16="http://schemas.microsoft.com/office/drawing/2014/main" id="{57303F2C-EAC6-4DB2-AE2E-9DB3553AC186}"/>
              </a:ext>
            </a:extLst>
          </p:cNvPr>
          <p:cNvSpPr txBox="1">
            <a:spLocks/>
          </p:cNvSpPr>
          <p:nvPr/>
        </p:nvSpPr>
        <p:spPr>
          <a:xfrm>
            <a:off x="838201" y="2141538"/>
            <a:ext cx="2603090" cy="403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Visit</a:t>
            </a:r>
          </a:p>
          <a:p>
            <a:pPr marL="0" indent="0">
              <a:buNone/>
            </a:pPr>
            <a:r>
              <a:rPr lang="en-US" dirty="0">
                <a:hlinkClick r:id="rId3" action="ppaction://hlinkfile"/>
              </a:rPr>
              <a:t>Orcid.psu.edu</a:t>
            </a:r>
            <a:endParaRPr lang="en-US" dirty="0"/>
          </a:p>
          <a:p>
            <a:pPr marL="0" indent="0">
              <a:buNone/>
            </a:pPr>
            <a:r>
              <a:rPr lang="en-US" dirty="0"/>
              <a:t>And Link your ORCID to your PSU Access ID.</a:t>
            </a:r>
          </a:p>
          <a:p>
            <a:pPr marL="0" indent="0">
              <a:buNone/>
            </a:pPr>
            <a:br>
              <a:rPr lang="en-US" dirty="0"/>
            </a:br>
            <a:br>
              <a:rPr lang="en-US" dirty="0"/>
            </a:br>
            <a:r>
              <a:rPr lang="en-US" dirty="0"/>
              <a:t>THANK YOU!</a:t>
            </a:r>
          </a:p>
        </p:txBody>
      </p:sp>
    </p:spTree>
    <p:extLst>
      <p:ext uri="{BB962C8B-B14F-4D97-AF65-F5344CB8AC3E}">
        <p14:creationId xmlns:p14="http://schemas.microsoft.com/office/powerpoint/2010/main" val="27839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F044E8-66EC-44FD-B6D5-B9EBFF910D02}"/>
              </a:ext>
            </a:extLst>
          </p:cNvPr>
          <p:cNvSpPr>
            <a:spLocks noGrp="1"/>
          </p:cNvSpPr>
          <p:nvPr>
            <p:ph type="ftr" sz="quarter" idx="11"/>
          </p:nvPr>
        </p:nvSpPr>
        <p:spPr/>
        <p:txBody>
          <a:bodyPr/>
          <a:lstStyle/>
          <a:p>
            <a:r>
              <a:rPr lang="en-US"/>
              <a:t>research.psu.edu</a:t>
            </a:r>
            <a:endParaRPr lang="en-US" dirty="0"/>
          </a:p>
        </p:txBody>
      </p:sp>
      <p:sp>
        <p:nvSpPr>
          <p:cNvPr id="3" name="Date Placeholder 2">
            <a:extLst>
              <a:ext uri="{FF2B5EF4-FFF2-40B4-BE49-F238E27FC236}">
                <a16:creationId xmlns:a16="http://schemas.microsoft.com/office/drawing/2014/main" id="{2E45653C-D1B4-4C8C-9307-C6EBAB1B6849}"/>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5634EB0B-9A97-43AA-B1DA-B40AEED033F7}"/>
              </a:ext>
            </a:extLst>
          </p:cNvPr>
          <p:cNvSpPr>
            <a:spLocks noGrp="1"/>
          </p:cNvSpPr>
          <p:nvPr>
            <p:ph type="sldNum" sz="quarter" idx="12"/>
          </p:nvPr>
        </p:nvSpPr>
        <p:spPr/>
        <p:txBody>
          <a:bodyPr/>
          <a:lstStyle/>
          <a:p>
            <a:fld id="{587120DB-60EC-465F-B70A-FA0A4F6DCC01}" type="slidenum">
              <a:rPr lang="en-US" smtClean="0"/>
              <a:pPr/>
              <a:t>4</a:t>
            </a:fld>
            <a:endParaRPr lang="en-US" dirty="0"/>
          </a:p>
        </p:txBody>
      </p:sp>
      <p:pic>
        <p:nvPicPr>
          <p:cNvPr id="7" name="Picture 6">
            <a:extLst>
              <a:ext uri="{FF2B5EF4-FFF2-40B4-BE49-F238E27FC236}">
                <a16:creationId xmlns:a16="http://schemas.microsoft.com/office/drawing/2014/main" id="{AA6C1647-7804-4C06-ADAD-D76EFE6F654A}"/>
              </a:ext>
            </a:extLst>
          </p:cNvPr>
          <p:cNvPicPr>
            <a:picLocks noChangeAspect="1"/>
          </p:cNvPicPr>
          <p:nvPr/>
        </p:nvPicPr>
        <p:blipFill>
          <a:blip r:embed="rId2"/>
          <a:stretch>
            <a:fillRect/>
          </a:stretch>
        </p:blipFill>
        <p:spPr>
          <a:xfrm>
            <a:off x="693174" y="867042"/>
            <a:ext cx="10805652" cy="5123915"/>
          </a:xfrm>
          <a:prstGeom prst="rect">
            <a:avLst/>
          </a:prstGeom>
        </p:spPr>
      </p:pic>
    </p:spTree>
    <p:extLst>
      <p:ext uri="{BB962C8B-B14F-4D97-AF65-F5344CB8AC3E}">
        <p14:creationId xmlns:p14="http://schemas.microsoft.com/office/powerpoint/2010/main" val="360171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D4DF-CB84-4822-BE4E-626F06047004}"/>
              </a:ext>
            </a:extLst>
          </p:cNvPr>
          <p:cNvSpPr>
            <a:spLocks noGrp="1"/>
          </p:cNvSpPr>
          <p:nvPr>
            <p:ph type="title" idx="4294967295"/>
          </p:nvPr>
        </p:nvSpPr>
        <p:spPr>
          <a:xfrm>
            <a:off x="0" y="985838"/>
            <a:ext cx="10515600" cy="933450"/>
          </a:xfrm>
        </p:spPr>
        <p:txBody>
          <a:bodyPr/>
          <a:lstStyle/>
          <a:p>
            <a:r>
              <a:rPr lang="en-US" dirty="0"/>
              <a:t>How to view Pure</a:t>
            </a:r>
          </a:p>
        </p:txBody>
      </p:sp>
      <p:sp>
        <p:nvSpPr>
          <p:cNvPr id="3" name="Content Placeholder 2">
            <a:extLst>
              <a:ext uri="{FF2B5EF4-FFF2-40B4-BE49-F238E27FC236}">
                <a16:creationId xmlns:a16="http://schemas.microsoft.com/office/drawing/2014/main" id="{14B455B2-0740-4C44-AED8-1DB632105DC3}"/>
              </a:ext>
            </a:extLst>
          </p:cNvPr>
          <p:cNvSpPr>
            <a:spLocks noGrp="1"/>
          </p:cNvSpPr>
          <p:nvPr>
            <p:ph idx="4294967295"/>
          </p:nvPr>
        </p:nvSpPr>
        <p:spPr>
          <a:xfrm>
            <a:off x="589934" y="2141538"/>
            <a:ext cx="9925665" cy="4035425"/>
          </a:xfrm>
        </p:spPr>
        <p:txBody>
          <a:bodyPr/>
          <a:lstStyle/>
          <a:p>
            <a:r>
              <a:rPr lang="en-US" dirty="0">
                <a:hlinkClick r:id="rId2"/>
              </a:rPr>
              <a:t>pennstate.pure.elsevier.com </a:t>
            </a:r>
            <a:endParaRPr lang="en-US" dirty="0"/>
          </a:p>
          <a:p>
            <a:pPr marL="0" indent="0">
              <a:buNone/>
            </a:pPr>
            <a:r>
              <a:rPr lang="en-US" sz="2400" i="1" dirty="0"/>
              <a:t>(Or visit Research.psu.edu/about and click on Penn State Research Database)</a:t>
            </a:r>
            <a:br>
              <a:rPr lang="en-US" sz="2400" i="1" dirty="0"/>
            </a:br>
            <a:endParaRPr lang="en-US" sz="2400" i="1" dirty="0"/>
          </a:p>
          <a:p>
            <a:r>
              <a:rPr lang="en-US" dirty="0"/>
              <a:t>Presently, only Penn State IP addresses can access the public-facing search interface. If you are physically off-campus, use the </a:t>
            </a:r>
            <a:r>
              <a:rPr lang="en-US" dirty="0">
                <a:hlinkClick r:id="rId3"/>
              </a:rPr>
              <a:t>LIAS VPN</a:t>
            </a:r>
            <a:r>
              <a:rPr lang="en-US" dirty="0"/>
              <a:t> to access the home page of the research database.</a:t>
            </a:r>
          </a:p>
          <a:p>
            <a:endParaRPr lang="en-US" dirty="0"/>
          </a:p>
          <a:p>
            <a:r>
              <a:rPr lang="en-US" dirty="0">
                <a:solidFill>
                  <a:schemeClr val="bg1"/>
                </a:solidFill>
              </a:rPr>
              <a:t>Let’s begin the online tour now!</a:t>
            </a:r>
          </a:p>
        </p:txBody>
      </p:sp>
      <p:sp>
        <p:nvSpPr>
          <p:cNvPr id="7" name="Footer Placeholder 6">
            <a:extLst>
              <a:ext uri="{FF2B5EF4-FFF2-40B4-BE49-F238E27FC236}">
                <a16:creationId xmlns:a16="http://schemas.microsoft.com/office/drawing/2014/main" id="{613B03C7-1F12-4881-ABE4-9BBDBE9BCB9B}"/>
              </a:ext>
            </a:extLst>
          </p:cNvPr>
          <p:cNvSpPr>
            <a:spLocks noGrp="1"/>
          </p:cNvSpPr>
          <p:nvPr>
            <p:ph type="ftr" sz="quarter" idx="11"/>
          </p:nvPr>
        </p:nvSpPr>
        <p:spPr/>
        <p:txBody>
          <a:bodyPr/>
          <a:lstStyle/>
          <a:p>
            <a:r>
              <a:rPr lang="en-US"/>
              <a:t>research.psu.edu</a:t>
            </a:r>
            <a:endParaRPr lang="en-US" dirty="0"/>
          </a:p>
        </p:txBody>
      </p:sp>
      <p:sp>
        <p:nvSpPr>
          <p:cNvPr id="8" name="Date Placeholder 7">
            <a:extLst>
              <a:ext uri="{FF2B5EF4-FFF2-40B4-BE49-F238E27FC236}">
                <a16:creationId xmlns:a16="http://schemas.microsoft.com/office/drawing/2014/main" id="{024BAB09-2DCC-48AA-9C4E-C918B32C4470}"/>
              </a:ext>
            </a:extLst>
          </p:cNvPr>
          <p:cNvSpPr>
            <a:spLocks noGrp="1"/>
          </p:cNvSpPr>
          <p:nvPr>
            <p:ph type="dt" sz="half" idx="10"/>
          </p:nvPr>
        </p:nvSpPr>
        <p:spPr/>
        <p:txBody>
          <a:bodyPr/>
          <a:lstStyle/>
          <a:p>
            <a:r>
              <a:rPr lang="en-US"/>
              <a:t>Jan. 19, 2018</a:t>
            </a:r>
            <a:endParaRPr lang="en-US" dirty="0"/>
          </a:p>
        </p:txBody>
      </p:sp>
      <p:sp>
        <p:nvSpPr>
          <p:cNvPr id="9" name="Slide Number Placeholder 8">
            <a:extLst>
              <a:ext uri="{FF2B5EF4-FFF2-40B4-BE49-F238E27FC236}">
                <a16:creationId xmlns:a16="http://schemas.microsoft.com/office/drawing/2014/main" id="{14067620-1E2F-45CC-877D-2ED3B224EEAE}"/>
              </a:ext>
            </a:extLst>
          </p:cNvPr>
          <p:cNvSpPr>
            <a:spLocks noGrp="1"/>
          </p:cNvSpPr>
          <p:nvPr>
            <p:ph type="sldNum" sz="quarter" idx="12"/>
          </p:nvPr>
        </p:nvSpPr>
        <p:spPr/>
        <p:txBody>
          <a:bodyPr/>
          <a:lstStyle/>
          <a:p>
            <a:fld id="{587120DB-60EC-465F-B70A-FA0A4F6DCC01}" type="slidenum">
              <a:rPr lang="en-US" smtClean="0"/>
              <a:pPr/>
              <a:t>5</a:t>
            </a:fld>
            <a:endParaRPr lang="en-US" dirty="0"/>
          </a:p>
        </p:txBody>
      </p:sp>
    </p:spTree>
    <p:extLst>
      <p:ext uri="{BB962C8B-B14F-4D97-AF65-F5344CB8AC3E}">
        <p14:creationId xmlns:p14="http://schemas.microsoft.com/office/powerpoint/2010/main" val="112302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3138"/>
            <a:ext cx="10515600" cy="931862"/>
          </a:xfrm>
        </p:spPr>
        <p:txBody>
          <a:bodyPr/>
          <a:lstStyle/>
          <a:p>
            <a:r>
              <a:rPr lang="en-US" dirty="0"/>
              <a:t>Why Pure?</a:t>
            </a:r>
          </a:p>
        </p:txBody>
      </p:sp>
      <p:sp>
        <p:nvSpPr>
          <p:cNvPr id="3" name="Content Placeholder 2"/>
          <p:cNvSpPr>
            <a:spLocks noGrp="1"/>
          </p:cNvSpPr>
          <p:nvPr>
            <p:ph idx="4294967295"/>
          </p:nvPr>
        </p:nvSpPr>
        <p:spPr>
          <a:xfrm>
            <a:off x="609599" y="1781175"/>
            <a:ext cx="6242137" cy="4506913"/>
          </a:xfrm>
        </p:spPr>
        <p:txBody>
          <a:bodyPr>
            <a:normAutofit fontScale="77500" lnSpcReduction="20000"/>
          </a:bodyPr>
          <a:lstStyle/>
          <a:p>
            <a:r>
              <a:rPr lang="en-US" b="1" i="1" dirty="0"/>
              <a:t>Showcase Research at Penn State</a:t>
            </a:r>
          </a:p>
          <a:p>
            <a:pPr lvl="1"/>
            <a:r>
              <a:rPr lang="en-US" dirty="0"/>
              <a:t>Enhances visibility of research at Penn State both internally and externally</a:t>
            </a:r>
          </a:p>
          <a:p>
            <a:r>
              <a:rPr lang="en-US" dirty="0"/>
              <a:t>Expertise Discovery</a:t>
            </a:r>
          </a:p>
          <a:p>
            <a:pPr lvl="1"/>
            <a:r>
              <a:rPr lang="en-US" dirty="0"/>
              <a:t>Industry Partnerships</a:t>
            </a:r>
          </a:p>
          <a:p>
            <a:pPr lvl="1"/>
            <a:r>
              <a:rPr lang="en-US" dirty="0"/>
              <a:t>Collaborations</a:t>
            </a:r>
          </a:p>
          <a:p>
            <a:r>
              <a:rPr lang="en-US" dirty="0"/>
              <a:t>Reporting</a:t>
            </a:r>
          </a:p>
          <a:p>
            <a:pPr lvl="1"/>
            <a:r>
              <a:rPr lang="en-US" dirty="0"/>
              <a:t>Strategic Planning</a:t>
            </a:r>
          </a:p>
          <a:p>
            <a:pPr lvl="1"/>
            <a:r>
              <a:rPr lang="en-US" dirty="0"/>
              <a:t>Performance Dashboards</a:t>
            </a:r>
          </a:p>
          <a:p>
            <a:r>
              <a:rPr lang="en-US" dirty="0"/>
              <a:t>Repurposing Data</a:t>
            </a:r>
          </a:p>
          <a:p>
            <a:pPr lvl="1"/>
            <a:r>
              <a:rPr lang="en-US" dirty="0"/>
              <a:t>Webpages</a:t>
            </a:r>
          </a:p>
          <a:p>
            <a:pPr lvl="1"/>
            <a:r>
              <a:rPr lang="en-US" dirty="0"/>
              <a:t>Activity Insight</a:t>
            </a:r>
          </a:p>
          <a:p>
            <a:pPr lvl="1"/>
            <a:r>
              <a:rPr lang="en-US" dirty="0"/>
              <a:t>CVs</a:t>
            </a:r>
          </a:p>
          <a:p>
            <a:r>
              <a:rPr lang="en-US" dirty="0"/>
              <a:t>Centralized information repository</a:t>
            </a:r>
          </a:p>
          <a:p>
            <a:pPr lvl="1"/>
            <a:r>
              <a:rPr lang="en-US" dirty="0"/>
              <a:t>Shared facilities</a:t>
            </a:r>
          </a:p>
        </p:txBody>
      </p:sp>
      <p:pic>
        <p:nvPicPr>
          <p:cNvPr id="7" name="Picture 6"/>
          <p:cNvPicPr>
            <a:picLocks noChangeAspect="1"/>
          </p:cNvPicPr>
          <p:nvPr/>
        </p:nvPicPr>
        <p:blipFill rotWithShape="1">
          <a:blip r:embed="rId3"/>
          <a:srcRect l="42752" t="17293" r="28121" b="42046"/>
          <a:stretch/>
        </p:blipFill>
        <p:spPr>
          <a:xfrm>
            <a:off x="6851737" y="252242"/>
            <a:ext cx="4997513" cy="4240313"/>
          </a:xfrm>
          <a:prstGeom prst="rect">
            <a:avLst/>
          </a:prstGeom>
        </p:spPr>
      </p:pic>
      <p:sp>
        <p:nvSpPr>
          <p:cNvPr id="8" name="TextBox 7"/>
          <p:cNvSpPr txBox="1"/>
          <p:nvPr/>
        </p:nvSpPr>
        <p:spPr>
          <a:xfrm>
            <a:off x="7240043" y="5067144"/>
            <a:ext cx="3682652" cy="646331"/>
          </a:xfrm>
          <a:prstGeom prst="rect">
            <a:avLst/>
          </a:prstGeom>
          <a:noFill/>
          <a:ln w="12700">
            <a:solidFill>
              <a:schemeClr val="tx1"/>
            </a:solidFill>
          </a:ln>
        </p:spPr>
        <p:txBody>
          <a:bodyPr wrap="square" rtlCol="0">
            <a:spAutoFit/>
          </a:bodyPr>
          <a:lstStyle/>
          <a:p>
            <a:r>
              <a:rPr lang="en-US" dirty="0"/>
              <a:t>(Pure will not replace Activity Insight)</a:t>
            </a:r>
          </a:p>
          <a:p>
            <a:endParaRPr lang="en-US" dirty="0"/>
          </a:p>
        </p:txBody>
      </p:sp>
      <p:sp>
        <p:nvSpPr>
          <p:cNvPr id="4" name="Footer Placeholder 3">
            <a:extLst>
              <a:ext uri="{FF2B5EF4-FFF2-40B4-BE49-F238E27FC236}">
                <a16:creationId xmlns:a16="http://schemas.microsoft.com/office/drawing/2014/main" id="{52D67270-142F-43F0-AEBB-5454601C769D}"/>
              </a:ext>
            </a:extLst>
          </p:cNvPr>
          <p:cNvSpPr>
            <a:spLocks noGrp="1"/>
          </p:cNvSpPr>
          <p:nvPr>
            <p:ph type="ftr" sz="quarter" idx="11"/>
          </p:nvPr>
        </p:nvSpPr>
        <p:spPr/>
        <p:txBody>
          <a:bodyPr/>
          <a:lstStyle/>
          <a:p>
            <a:r>
              <a:rPr lang="en-US"/>
              <a:t>research.psu.edu</a:t>
            </a:r>
            <a:endParaRPr lang="en-US" dirty="0"/>
          </a:p>
        </p:txBody>
      </p:sp>
      <p:sp>
        <p:nvSpPr>
          <p:cNvPr id="5" name="Date Placeholder 4">
            <a:extLst>
              <a:ext uri="{FF2B5EF4-FFF2-40B4-BE49-F238E27FC236}">
                <a16:creationId xmlns:a16="http://schemas.microsoft.com/office/drawing/2014/main" id="{4047F1DA-2755-4E7B-87E4-FD51B844952A}"/>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26777430-43A1-4B84-8BC6-59E528703F61}"/>
              </a:ext>
            </a:extLst>
          </p:cNvPr>
          <p:cNvSpPr>
            <a:spLocks noGrp="1"/>
          </p:cNvSpPr>
          <p:nvPr>
            <p:ph type="sldNum" sz="quarter" idx="12"/>
          </p:nvPr>
        </p:nvSpPr>
        <p:spPr/>
        <p:txBody>
          <a:bodyPr/>
          <a:lstStyle/>
          <a:p>
            <a:fld id="{587120DB-60EC-465F-B70A-FA0A4F6DCC01}" type="slidenum">
              <a:rPr lang="en-US" smtClean="0"/>
              <a:pPr/>
              <a:t>6</a:t>
            </a:fld>
            <a:endParaRPr lang="en-US" dirty="0"/>
          </a:p>
        </p:txBody>
      </p:sp>
    </p:spTree>
    <p:extLst>
      <p:ext uri="{BB962C8B-B14F-4D97-AF65-F5344CB8AC3E}">
        <p14:creationId xmlns:p14="http://schemas.microsoft.com/office/powerpoint/2010/main" val="356922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244475"/>
            <a:ext cx="10515600" cy="931862"/>
          </a:xfrm>
        </p:spPr>
        <p:txBody>
          <a:bodyPr>
            <a:normAutofit/>
          </a:bodyPr>
          <a:lstStyle/>
          <a:p>
            <a:r>
              <a:rPr lang="en-US" dirty="0"/>
              <a:t>The information in Pure is</a:t>
            </a:r>
          </a:p>
        </p:txBody>
      </p:sp>
      <p:sp>
        <p:nvSpPr>
          <p:cNvPr id="3" name="Content Placeholder 2"/>
          <p:cNvSpPr>
            <a:spLocks noGrp="1"/>
          </p:cNvSpPr>
          <p:nvPr>
            <p:ph idx="4294967295"/>
          </p:nvPr>
        </p:nvSpPr>
        <p:spPr>
          <a:xfrm>
            <a:off x="629264" y="2141538"/>
            <a:ext cx="9886335" cy="4035425"/>
          </a:xfrm>
        </p:spPr>
        <p:txBody>
          <a:bodyPr>
            <a:normAutofit fontScale="92500" lnSpcReduction="20000"/>
          </a:bodyPr>
          <a:lstStyle/>
          <a:p>
            <a:r>
              <a:rPr lang="en-US" dirty="0"/>
              <a:t>Structured</a:t>
            </a:r>
          </a:p>
          <a:p>
            <a:r>
              <a:rPr lang="en-US" dirty="0"/>
              <a:t>Uniquely identified</a:t>
            </a:r>
          </a:p>
          <a:p>
            <a:r>
              <a:rPr lang="en-US" dirty="0"/>
              <a:t>Inter-related</a:t>
            </a:r>
          </a:p>
          <a:p>
            <a:r>
              <a:rPr lang="en-US" dirty="0"/>
              <a:t>Homogeneous</a:t>
            </a:r>
          </a:p>
          <a:p>
            <a:endParaRPr lang="en-US" dirty="0"/>
          </a:p>
          <a:p>
            <a:pPr marL="0" indent="0">
              <a:buNone/>
            </a:pPr>
            <a:r>
              <a:rPr lang="en-US" sz="5100" b="1" dirty="0"/>
              <a:t>Pure is NOT:</a:t>
            </a:r>
            <a:endParaRPr lang="en-US" dirty="0"/>
          </a:p>
          <a:p>
            <a:r>
              <a:rPr lang="en-US" dirty="0"/>
              <a:t>Faculty reporting</a:t>
            </a:r>
          </a:p>
          <a:p>
            <a:r>
              <a:rPr lang="en-US" dirty="0"/>
              <a:t>A directory of faculty</a:t>
            </a:r>
          </a:p>
          <a:p>
            <a:r>
              <a:rPr lang="en-US" dirty="0"/>
              <a:t>Everything</a:t>
            </a:r>
          </a:p>
          <a:p>
            <a:endParaRPr lang="en-US"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542" y="1482106"/>
            <a:ext cx="4707194" cy="40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79F034B1-E823-4F9F-B3C7-329FD0A39310}"/>
              </a:ext>
            </a:extLst>
          </p:cNvPr>
          <p:cNvSpPr>
            <a:spLocks noGrp="1"/>
          </p:cNvSpPr>
          <p:nvPr>
            <p:ph type="ftr" sz="quarter" idx="11"/>
          </p:nvPr>
        </p:nvSpPr>
        <p:spPr/>
        <p:txBody>
          <a:bodyPr/>
          <a:lstStyle/>
          <a:p>
            <a:r>
              <a:rPr lang="en-US"/>
              <a:t>research.psu.edu</a:t>
            </a:r>
            <a:endParaRPr lang="en-US" dirty="0"/>
          </a:p>
        </p:txBody>
      </p:sp>
      <p:sp>
        <p:nvSpPr>
          <p:cNvPr id="5" name="Date Placeholder 4">
            <a:extLst>
              <a:ext uri="{FF2B5EF4-FFF2-40B4-BE49-F238E27FC236}">
                <a16:creationId xmlns:a16="http://schemas.microsoft.com/office/drawing/2014/main" id="{BC439804-F04D-455F-8AA9-32C1E60BFBC6}"/>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B2BB3908-8661-451C-BD17-54051A372964}"/>
              </a:ext>
            </a:extLst>
          </p:cNvPr>
          <p:cNvSpPr>
            <a:spLocks noGrp="1"/>
          </p:cNvSpPr>
          <p:nvPr>
            <p:ph type="sldNum" sz="quarter" idx="12"/>
          </p:nvPr>
        </p:nvSpPr>
        <p:spPr/>
        <p:txBody>
          <a:bodyPr/>
          <a:lstStyle/>
          <a:p>
            <a:fld id="{587120DB-60EC-465F-B70A-FA0A4F6DCC01}" type="slidenum">
              <a:rPr lang="en-US" smtClean="0"/>
              <a:pPr/>
              <a:t>7</a:t>
            </a:fld>
            <a:endParaRPr lang="en-US" dirty="0"/>
          </a:p>
        </p:txBody>
      </p:sp>
      <p:sp>
        <p:nvSpPr>
          <p:cNvPr id="8" name="Title 1">
            <a:extLst>
              <a:ext uri="{FF2B5EF4-FFF2-40B4-BE49-F238E27FC236}">
                <a16:creationId xmlns:a16="http://schemas.microsoft.com/office/drawing/2014/main" id="{1E4631B4-37C7-4DFF-B48D-ACF4C1993248}"/>
              </a:ext>
            </a:extLst>
          </p:cNvPr>
          <p:cNvSpPr txBox="1">
            <a:spLocks/>
          </p:cNvSpPr>
          <p:nvPr/>
        </p:nvSpPr>
        <p:spPr>
          <a:xfrm>
            <a:off x="-1" y="4094625"/>
            <a:ext cx="10515600" cy="931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Source Sans Pro" panose="020B0503030403020204" pitchFamily="34" charset="0"/>
                <a:ea typeface="+mj-ea"/>
                <a:cs typeface="+mj-cs"/>
              </a:defRPr>
            </a:lvl1pPr>
          </a:lstStyle>
          <a:p>
            <a:endParaRPr lang="en-US" dirty="0"/>
          </a:p>
        </p:txBody>
      </p:sp>
    </p:spTree>
    <p:extLst>
      <p:ext uri="{BB962C8B-B14F-4D97-AF65-F5344CB8AC3E}">
        <p14:creationId xmlns:p14="http://schemas.microsoft.com/office/powerpoint/2010/main" val="383134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428E16-B6C8-4EFF-91FC-30A60AA234FD}"/>
              </a:ext>
            </a:extLst>
          </p:cNvPr>
          <p:cNvGrpSpPr/>
          <p:nvPr/>
        </p:nvGrpSpPr>
        <p:grpSpPr>
          <a:xfrm>
            <a:off x="171451" y="205528"/>
            <a:ext cx="12020550" cy="6728673"/>
            <a:chOff x="537328" y="273827"/>
            <a:chExt cx="11654672" cy="6584173"/>
          </a:xfrm>
        </p:grpSpPr>
        <p:cxnSp>
          <p:nvCxnSpPr>
            <p:cNvPr id="68" name="Straight Connector 67"/>
            <p:cNvCxnSpPr>
              <a:cxnSpLocks/>
            </p:cNvCxnSpPr>
            <p:nvPr/>
          </p:nvCxnSpPr>
          <p:spPr>
            <a:xfrm flipH="1">
              <a:off x="3879132" y="1452880"/>
              <a:ext cx="36556" cy="5365841"/>
            </a:xfrm>
            <a:prstGeom prst="line">
              <a:avLst/>
            </a:prstGeom>
            <a:ln>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5368568" y="1300480"/>
              <a:ext cx="0" cy="555752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1" name="Flowchart: Terminator 10"/>
            <p:cNvSpPr/>
            <p:nvPr/>
          </p:nvSpPr>
          <p:spPr>
            <a:xfrm>
              <a:off x="537328" y="1225485"/>
              <a:ext cx="1866507" cy="820133"/>
            </a:xfrm>
            <a:prstGeom prst="flowChartTerminato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Acquisition</a:t>
              </a:r>
            </a:p>
            <a:p>
              <a:pPr algn="ctr"/>
              <a:r>
                <a:rPr lang="en-US" dirty="0"/>
                <a:t>of Pure</a:t>
              </a:r>
            </a:p>
          </p:txBody>
        </p:sp>
        <p:sp>
          <p:nvSpPr>
            <p:cNvPr id="19" name="Flowchart: Terminator 18"/>
            <p:cNvSpPr/>
            <p:nvPr/>
          </p:nvSpPr>
          <p:spPr>
            <a:xfrm>
              <a:off x="2099035" y="1225485"/>
              <a:ext cx="1866507" cy="820133"/>
            </a:xfrm>
            <a:prstGeom prst="flowChartTerminator">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Portal </a:t>
              </a:r>
            </a:p>
            <a:p>
              <a:pPr algn="ctr"/>
              <a:r>
                <a:rPr lang="en-US" dirty="0"/>
                <a:t>Pre-launch</a:t>
              </a:r>
            </a:p>
          </p:txBody>
        </p:sp>
        <p:sp>
          <p:nvSpPr>
            <p:cNvPr id="20" name="Flowchart: Terminator 19"/>
            <p:cNvSpPr/>
            <p:nvPr/>
          </p:nvSpPr>
          <p:spPr>
            <a:xfrm>
              <a:off x="3660742" y="1225485"/>
              <a:ext cx="1866507" cy="820133"/>
            </a:xfrm>
            <a:prstGeom prst="flowChartTerminator">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Portal</a:t>
              </a:r>
            </a:p>
            <a:p>
              <a:pPr algn="ctr"/>
              <a:r>
                <a:rPr lang="en-US" dirty="0"/>
                <a:t>Soft Launch</a:t>
              </a:r>
            </a:p>
          </p:txBody>
        </p:sp>
        <p:grpSp>
          <p:nvGrpSpPr>
            <p:cNvPr id="44" name="Group 43"/>
            <p:cNvGrpSpPr/>
            <p:nvPr/>
          </p:nvGrpSpPr>
          <p:grpSpPr>
            <a:xfrm>
              <a:off x="5165886" y="1112363"/>
              <a:ext cx="7026114" cy="933255"/>
              <a:chOff x="5165886" y="1112363"/>
              <a:chExt cx="7026114" cy="933255"/>
            </a:xfrm>
            <a:effectLst>
              <a:outerShdw blurRad="50800" dist="38100" dir="2700000" algn="tl" rotWithShape="0">
                <a:prstClr val="black">
                  <a:alpha val="40000"/>
                </a:prstClr>
              </a:outerShdw>
            </a:effectLst>
          </p:grpSpPr>
          <p:sp>
            <p:nvSpPr>
              <p:cNvPr id="41" name="Rectangle 40"/>
              <p:cNvSpPr/>
              <p:nvPr/>
            </p:nvSpPr>
            <p:spPr>
              <a:xfrm>
                <a:off x="5703215" y="1112363"/>
                <a:ext cx="6488785" cy="9317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Terminator 23"/>
              <p:cNvSpPr/>
              <p:nvPr/>
            </p:nvSpPr>
            <p:spPr>
              <a:xfrm>
                <a:off x="5165886" y="1112364"/>
                <a:ext cx="1866507" cy="933254"/>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Onboarding</a:t>
                </a:r>
              </a:p>
              <a:p>
                <a:pPr algn="ctr"/>
                <a:endParaRPr lang="en-US" dirty="0"/>
              </a:p>
            </p:txBody>
          </p:sp>
        </p:grpSp>
        <p:sp>
          <p:nvSpPr>
            <p:cNvPr id="21" name="Flowchart: Terminator 20"/>
            <p:cNvSpPr/>
            <p:nvPr/>
          </p:nvSpPr>
          <p:spPr>
            <a:xfrm>
              <a:off x="6787303" y="1225485"/>
              <a:ext cx="1866507" cy="820133"/>
            </a:xfrm>
            <a:prstGeom prst="flowChartTerminator">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Phase I</a:t>
              </a:r>
            </a:p>
            <a:p>
              <a:pPr algn="ctr"/>
              <a:r>
                <a:rPr lang="en-US" sz="1600" dirty="0"/>
                <a:t>Improvements</a:t>
              </a:r>
            </a:p>
          </p:txBody>
        </p:sp>
        <p:sp>
          <p:nvSpPr>
            <p:cNvPr id="22" name="Flowchart: Terminator 21"/>
            <p:cNvSpPr/>
            <p:nvPr/>
          </p:nvSpPr>
          <p:spPr>
            <a:xfrm>
              <a:off x="8349010" y="1225485"/>
              <a:ext cx="1866507" cy="820133"/>
            </a:xfrm>
            <a:prstGeom prst="flowChartTerminator">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a:t>
              </a:r>
              <a:br>
                <a:rPr lang="en-US" dirty="0"/>
              </a:br>
              <a:r>
                <a:rPr lang="en-US" dirty="0"/>
                <a:t>Launch</a:t>
              </a:r>
            </a:p>
          </p:txBody>
        </p:sp>
        <p:sp>
          <p:nvSpPr>
            <p:cNvPr id="33" name="TextBox 32"/>
            <p:cNvSpPr txBox="1"/>
            <p:nvPr/>
          </p:nvSpPr>
          <p:spPr>
            <a:xfrm>
              <a:off x="744713" y="2044096"/>
              <a:ext cx="1489436" cy="1754326"/>
            </a:xfrm>
            <a:prstGeom prst="rect">
              <a:avLst/>
            </a:prstGeom>
            <a:noFill/>
            <a:ln>
              <a:noFill/>
            </a:ln>
          </p:spPr>
          <p:txBody>
            <a:bodyPr wrap="square" rtlCol="0">
              <a:spAutoFit/>
            </a:bodyPr>
            <a:lstStyle/>
            <a:p>
              <a:r>
                <a:rPr lang="en-US" sz="1200" dirty="0"/>
                <a:t>--Business case &amp; demos start: Spring 2015.</a:t>
              </a:r>
            </a:p>
            <a:p>
              <a:r>
                <a:rPr lang="en-US" sz="1200" dirty="0"/>
                <a:t>--Vendor chosen; Penn State purchasing process completed.</a:t>
              </a:r>
            </a:p>
            <a:p>
              <a:r>
                <a:rPr lang="en-US" sz="1200" b="1" dirty="0"/>
                <a:t>--Delivery from Elsevier: Fall 2016.</a:t>
              </a:r>
            </a:p>
          </p:txBody>
        </p:sp>
        <p:sp>
          <p:nvSpPr>
            <p:cNvPr id="34" name="TextBox 33"/>
            <p:cNvSpPr txBox="1"/>
            <p:nvPr/>
          </p:nvSpPr>
          <p:spPr>
            <a:xfrm>
              <a:off x="5461259" y="2045614"/>
              <a:ext cx="1630843" cy="2708434"/>
            </a:xfrm>
            <a:prstGeom prst="rect">
              <a:avLst/>
            </a:prstGeom>
            <a:noFill/>
            <a:ln>
              <a:noFill/>
            </a:ln>
          </p:spPr>
          <p:txBody>
            <a:bodyPr wrap="square" rtlCol="0">
              <a:spAutoFit/>
            </a:bodyPr>
            <a:lstStyle/>
            <a:p>
              <a:r>
                <a:rPr lang="en-US" sz="1200" dirty="0"/>
                <a:t>--Official Penn State launch and roadshow: </a:t>
              </a:r>
            </a:p>
            <a:p>
              <a:r>
                <a:rPr lang="en-US" sz="1400" b="1" dirty="0"/>
                <a:t>Dec. 4</a:t>
              </a:r>
              <a:r>
                <a:rPr lang="en-US" sz="1400" b="1" baseline="30000" dirty="0"/>
                <a:t> </a:t>
              </a:r>
              <a:r>
                <a:rPr lang="en-US" sz="1400" b="1" dirty="0"/>
                <a:t>- 8th, 2017</a:t>
              </a:r>
              <a:endParaRPr lang="en-US" sz="1100" b="1" dirty="0"/>
            </a:p>
            <a:p>
              <a:r>
                <a:rPr lang="en-US" sz="1200" dirty="0"/>
                <a:t>--Further refinement and improvement of data.</a:t>
              </a:r>
            </a:p>
            <a:p>
              <a:r>
                <a:rPr lang="en-US" sz="1200" dirty="0"/>
                <a:t>--Researchers’ opportunity to make corrections to their profiles prior to public launch. </a:t>
              </a:r>
            </a:p>
            <a:p>
              <a:br>
                <a:rPr lang="en-US" sz="1200" dirty="0"/>
              </a:br>
              <a:br>
                <a:rPr lang="en-US" sz="1200" dirty="0"/>
              </a:br>
              <a:endParaRPr lang="en-US" sz="1200" dirty="0"/>
            </a:p>
          </p:txBody>
        </p:sp>
        <p:grpSp>
          <p:nvGrpSpPr>
            <p:cNvPr id="43" name="Group 42"/>
            <p:cNvGrpSpPr/>
            <p:nvPr/>
          </p:nvGrpSpPr>
          <p:grpSpPr>
            <a:xfrm>
              <a:off x="7276286" y="4194039"/>
              <a:ext cx="4915714" cy="820133"/>
              <a:chOff x="5659753" y="3009803"/>
              <a:chExt cx="6532247" cy="820133"/>
            </a:xfrm>
            <a:effectLst>
              <a:outerShdw blurRad="50800" dist="38100" dir="2700000" algn="tl" rotWithShape="0">
                <a:prstClr val="black">
                  <a:alpha val="40000"/>
                </a:prstClr>
              </a:outerShdw>
            </a:effectLst>
          </p:grpSpPr>
          <p:sp>
            <p:nvSpPr>
              <p:cNvPr id="42" name="Rectangle 41"/>
              <p:cNvSpPr/>
              <p:nvPr/>
            </p:nvSpPr>
            <p:spPr>
              <a:xfrm>
                <a:off x="6003305" y="3009803"/>
                <a:ext cx="6188695" cy="8201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Terminator 36"/>
              <p:cNvSpPr/>
              <p:nvPr/>
            </p:nvSpPr>
            <p:spPr>
              <a:xfrm>
                <a:off x="5659753" y="3009803"/>
                <a:ext cx="1538456" cy="820133"/>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r>
                  <a:rPr lang="en-US" dirty="0"/>
                  <a:t>Facilities</a:t>
                </a:r>
                <a:br>
                  <a:rPr lang="en-US" dirty="0"/>
                </a:br>
                <a:r>
                  <a:rPr lang="en-US" dirty="0"/>
                  <a:t>Module</a:t>
                </a:r>
              </a:p>
              <a:p>
                <a:pPr algn="ctr"/>
                <a:endParaRPr lang="en-US" dirty="0"/>
              </a:p>
            </p:txBody>
          </p:sp>
        </p:grpSp>
        <p:grpSp>
          <p:nvGrpSpPr>
            <p:cNvPr id="45" name="Group 44"/>
            <p:cNvGrpSpPr/>
            <p:nvPr/>
          </p:nvGrpSpPr>
          <p:grpSpPr>
            <a:xfrm>
              <a:off x="5326834" y="5087844"/>
              <a:ext cx="6865166" cy="820133"/>
              <a:chOff x="3836708" y="4903509"/>
              <a:chExt cx="8355292" cy="820133"/>
            </a:xfrm>
            <a:effectLst>
              <a:outerShdw blurRad="50800" dist="38100" dir="2700000" algn="tl" rotWithShape="0">
                <a:prstClr val="black">
                  <a:alpha val="40000"/>
                </a:prstClr>
              </a:outerShdw>
            </a:effectLst>
          </p:grpSpPr>
          <p:sp>
            <p:nvSpPr>
              <p:cNvPr id="40" name="Rectangle 39"/>
              <p:cNvSpPr/>
              <p:nvPr/>
            </p:nvSpPr>
            <p:spPr>
              <a:xfrm>
                <a:off x="4769961" y="4903509"/>
                <a:ext cx="7422039" cy="820133"/>
              </a:xfrm>
              <a:prstGeom prst="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Terminator 38"/>
              <p:cNvSpPr/>
              <p:nvPr/>
            </p:nvSpPr>
            <p:spPr>
              <a:xfrm>
                <a:off x="3836708" y="4903509"/>
                <a:ext cx="1866507" cy="820133"/>
              </a:xfrm>
              <a:prstGeom prst="flowChartTerminator">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a:t>
                </a:r>
              </a:p>
              <a:p>
                <a:pPr algn="ctr"/>
                <a:endParaRPr lang="en-US" dirty="0"/>
              </a:p>
            </p:txBody>
          </p:sp>
        </p:grpSp>
        <p:sp>
          <p:nvSpPr>
            <p:cNvPr id="47" name="TextBox 46"/>
            <p:cNvSpPr txBox="1"/>
            <p:nvPr/>
          </p:nvSpPr>
          <p:spPr>
            <a:xfrm>
              <a:off x="3929932" y="2047185"/>
              <a:ext cx="1489436" cy="3908762"/>
            </a:xfrm>
            <a:prstGeom prst="rect">
              <a:avLst/>
            </a:prstGeom>
            <a:noFill/>
            <a:ln>
              <a:noFill/>
            </a:ln>
          </p:spPr>
          <p:txBody>
            <a:bodyPr wrap="square" rtlCol="0">
              <a:spAutoFit/>
            </a:bodyPr>
            <a:lstStyle/>
            <a:p>
              <a:r>
                <a:rPr lang="en-US" sz="1600" b="1" dirty="0"/>
                <a:t>Sept.18-22, 2017</a:t>
              </a:r>
              <a:endParaRPr lang="en-US" sz="1200" b="1" dirty="0"/>
            </a:p>
            <a:p>
              <a:r>
                <a:rPr lang="en-US" sz="1200" dirty="0"/>
                <a:t>--Faculty training materials created &amp; marketed to faculty.</a:t>
              </a:r>
            </a:p>
            <a:p>
              <a:r>
                <a:rPr lang="en-US" sz="1200" dirty="0"/>
                <a:t>--Online support system built out with faculty “How to” docs.</a:t>
              </a:r>
            </a:p>
            <a:p>
              <a:r>
                <a:rPr lang="en-US" sz="1200" dirty="0"/>
                <a:t>--Initial user tests.</a:t>
              </a:r>
            </a:p>
            <a:p>
              <a:r>
                <a:rPr lang="en-US" sz="1200" dirty="0"/>
                <a:t>--COM using API.</a:t>
              </a:r>
            </a:p>
            <a:p>
              <a:r>
                <a:rPr lang="en-US" sz="1200" dirty="0"/>
                <a:t>--Data and </a:t>
              </a:r>
              <a:br>
                <a:rPr lang="en-US" sz="1200" dirty="0"/>
              </a:br>
              <a:r>
                <a:rPr lang="en-US" sz="1200" dirty="0"/>
                <a:t>hierarchy</a:t>
              </a:r>
              <a:br>
                <a:rPr lang="en-US" sz="1200" dirty="0"/>
              </a:br>
              <a:r>
                <a:rPr lang="en-US" sz="1200" dirty="0"/>
                <a:t>refinements.</a:t>
              </a:r>
            </a:p>
            <a:p>
              <a:r>
                <a:rPr lang="en-US" sz="1200" dirty="0"/>
                <a:t>--Initial roadshows.</a:t>
              </a:r>
            </a:p>
            <a:p>
              <a:r>
                <a:rPr lang="en-US" sz="1200" dirty="0"/>
                <a:t>--OVPR &amp; COM staff trained on reporting, systems, etc.</a:t>
              </a:r>
            </a:p>
            <a:p>
              <a:endParaRPr lang="en-US" sz="1200" dirty="0"/>
            </a:p>
            <a:p>
              <a:endParaRPr lang="en-US" sz="1200" dirty="0"/>
            </a:p>
          </p:txBody>
        </p:sp>
        <p:sp>
          <p:nvSpPr>
            <p:cNvPr id="48" name="TextBox 47"/>
            <p:cNvSpPr txBox="1"/>
            <p:nvPr/>
          </p:nvSpPr>
          <p:spPr>
            <a:xfrm>
              <a:off x="7043388" y="2056175"/>
              <a:ext cx="1489436" cy="1384995"/>
            </a:xfrm>
            <a:prstGeom prst="rect">
              <a:avLst/>
            </a:prstGeom>
            <a:noFill/>
            <a:ln>
              <a:noFill/>
            </a:ln>
          </p:spPr>
          <p:txBody>
            <a:bodyPr wrap="square" rtlCol="0">
              <a:spAutoFit/>
            </a:bodyPr>
            <a:lstStyle/>
            <a:p>
              <a:r>
                <a:rPr lang="en-US" sz="1200" dirty="0"/>
                <a:t>Adding modules:</a:t>
              </a:r>
            </a:p>
            <a:p>
              <a:r>
                <a:rPr lang="en-US" sz="1200" dirty="0"/>
                <a:t>--Enter </a:t>
              </a:r>
              <a:r>
                <a:rPr lang="en-US" sz="1200" i="1" dirty="0"/>
                <a:t>examples</a:t>
              </a:r>
              <a:r>
                <a:rPr lang="en-US" sz="1200" dirty="0"/>
                <a:t> of Projects/Facilities/ Datasets</a:t>
              </a:r>
            </a:p>
            <a:p>
              <a:r>
                <a:rPr lang="en-US" sz="1200" dirty="0"/>
                <a:t>--Activity Insight Data Integration continuing.</a:t>
              </a:r>
            </a:p>
          </p:txBody>
        </p:sp>
        <p:sp>
          <p:nvSpPr>
            <p:cNvPr id="49" name="TextBox 48"/>
            <p:cNvSpPr txBox="1"/>
            <p:nvPr/>
          </p:nvSpPr>
          <p:spPr>
            <a:xfrm>
              <a:off x="8568959" y="2060541"/>
              <a:ext cx="1489436" cy="2185214"/>
            </a:xfrm>
            <a:prstGeom prst="rect">
              <a:avLst/>
            </a:prstGeom>
            <a:noFill/>
            <a:ln>
              <a:noFill/>
            </a:ln>
          </p:spPr>
          <p:txBody>
            <a:bodyPr wrap="square" rtlCol="0">
              <a:spAutoFit/>
            </a:bodyPr>
            <a:lstStyle/>
            <a:p>
              <a:pPr lvl="0"/>
              <a:r>
                <a:rPr lang="en-US" sz="1600" b="1" dirty="0">
                  <a:solidFill>
                    <a:prstClr val="black"/>
                  </a:solidFill>
                </a:rPr>
                <a:t>January, 2018 </a:t>
              </a:r>
              <a:r>
                <a:rPr lang="en-US" sz="1200" b="1" dirty="0">
                  <a:solidFill>
                    <a:prstClr val="black"/>
                  </a:solidFill>
                </a:rPr>
                <a:t>(turn off IP restriction)</a:t>
              </a:r>
            </a:p>
            <a:p>
              <a:r>
                <a:rPr lang="en-US" sz="1200" dirty="0"/>
                <a:t>--External user testing.</a:t>
              </a:r>
            </a:p>
            <a:p>
              <a:r>
                <a:rPr lang="en-US" sz="1200" dirty="0"/>
                <a:t>--Marketing materials.</a:t>
              </a:r>
              <a:br>
                <a:rPr lang="en-US" sz="1200" dirty="0"/>
              </a:br>
              <a:r>
                <a:rPr lang="en-US" sz="1200" dirty="0"/>
                <a:t>--”How to” documentation and</a:t>
              </a:r>
              <a:br>
                <a:rPr lang="en-US" sz="1200" dirty="0"/>
              </a:br>
              <a:r>
                <a:rPr lang="en-US" sz="1200" dirty="0"/>
                <a:t>support for all users.</a:t>
              </a:r>
            </a:p>
            <a:p>
              <a:endParaRPr lang="en-US" sz="1200" dirty="0"/>
            </a:p>
          </p:txBody>
        </p:sp>
        <p:sp>
          <p:nvSpPr>
            <p:cNvPr id="50" name="TextBox 49"/>
            <p:cNvSpPr txBox="1"/>
            <p:nvPr/>
          </p:nvSpPr>
          <p:spPr>
            <a:xfrm>
              <a:off x="10119680" y="2048269"/>
              <a:ext cx="1933279" cy="2492990"/>
            </a:xfrm>
            <a:prstGeom prst="rect">
              <a:avLst/>
            </a:prstGeom>
            <a:noFill/>
            <a:ln>
              <a:noFill/>
            </a:ln>
          </p:spPr>
          <p:txBody>
            <a:bodyPr wrap="square" rtlCol="0">
              <a:spAutoFit/>
            </a:bodyPr>
            <a:lstStyle/>
            <a:p>
              <a:r>
                <a:rPr lang="en-US" sz="1200" dirty="0"/>
                <a:t>Adding modules and data:</a:t>
              </a:r>
            </a:p>
            <a:p>
              <a:r>
                <a:rPr lang="en-US" sz="1200" dirty="0"/>
                <a:t>--Grants</a:t>
              </a:r>
            </a:p>
            <a:p>
              <a:r>
                <a:rPr lang="en-US" sz="1200" dirty="0"/>
                <a:t>--Datasets</a:t>
              </a:r>
            </a:p>
            <a:p>
              <a:r>
                <a:rPr lang="en-US" sz="1200" dirty="0"/>
                <a:t>--Increase API support for data pulls.</a:t>
              </a:r>
            </a:p>
            <a:p>
              <a:r>
                <a:rPr lang="en-US" sz="1200" dirty="0"/>
                <a:t>--Support documentation for Admin Portal and reporting.</a:t>
              </a:r>
            </a:p>
            <a:p>
              <a:r>
                <a:rPr lang="en-US" sz="1200" dirty="0"/>
                <a:t>--Open profile creation for postdocs</a:t>
              </a:r>
            </a:p>
            <a:p>
              <a:r>
                <a:rPr lang="en-US" sz="1200" dirty="0"/>
                <a:t>--Add new hires</a:t>
              </a:r>
            </a:p>
            <a:p>
              <a:endParaRPr lang="en-US" sz="1200" dirty="0"/>
            </a:p>
            <a:p>
              <a:endParaRPr lang="en-US" sz="1200" dirty="0"/>
            </a:p>
          </p:txBody>
        </p:sp>
        <p:sp>
          <p:nvSpPr>
            <p:cNvPr id="52" name="TextBox 51"/>
            <p:cNvSpPr txBox="1"/>
            <p:nvPr/>
          </p:nvSpPr>
          <p:spPr>
            <a:xfrm>
              <a:off x="8711568" y="4177594"/>
              <a:ext cx="1489436" cy="830997"/>
            </a:xfrm>
            <a:prstGeom prst="rect">
              <a:avLst/>
            </a:prstGeom>
            <a:noFill/>
            <a:ln>
              <a:noFill/>
            </a:ln>
          </p:spPr>
          <p:txBody>
            <a:bodyPr wrap="square" rtlCol="0">
              <a:spAutoFit/>
            </a:bodyPr>
            <a:lstStyle/>
            <a:p>
              <a:r>
                <a:rPr lang="en-US" sz="1200" dirty="0">
                  <a:solidFill>
                    <a:schemeClr val="bg1"/>
                  </a:solidFill>
                </a:rPr>
                <a:t>-Shared user facilities collected and reflected in Pure. </a:t>
              </a:r>
            </a:p>
          </p:txBody>
        </p:sp>
        <p:sp>
          <p:nvSpPr>
            <p:cNvPr id="53" name="TextBox 52"/>
            <p:cNvSpPr txBox="1"/>
            <p:nvPr/>
          </p:nvSpPr>
          <p:spPr>
            <a:xfrm>
              <a:off x="10103298" y="5103417"/>
              <a:ext cx="1489436" cy="646331"/>
            </a:xfrm>
            <a:prstGeom prst="rect">
              <a:avLst/>
            </a:prstGeom>
            <a:noFill/>
            <a:ln>
              <a:noFill/>
            </a:ln>
          </p:spPr>
          <p:txBody>
            <a:bodyPr wrap="square" rtlCol="0">
              <a:spAutoFit/>
            </a:bodyPr>
            <a:lstStyle/>
            <a:p>
              <a:r>
                <a:rPr lang="en-US" sz="1200" dirty="0">
                  <a:solidFill>
                    <a:schemeClr val="bg1"/>
                  </a:solidFill>
                </a:rPr>
                <a:t>Train the Trainers:</a:t>
              </a:r>
            </a:p>
            <a:p>
              <a:r>
                <a:rPr lang="en-US" sz="1200" dirty="0">
                  <a:solidFill>
                    <a:schemeClr val="bg1"/>
                  </a:solidFill>
                </a:rPr>
                <a:t>   -Subject-matter librarians.</a:t>
              </a:r>
            </a:p>
          </p:txBody>
        </p:sp>
        <p:sp>
          <p:nvSpPr>
            <p:cNvPr id="54" name="TextBox 53"/>
            <p:cNvSpPr txBox="1"/>
            <p:nvPr/>
          </p:nvSpPr>
          <p:spPr>
            <a:xfrm>
              <a:off x="7302896" y="5103417"/>
              <a:ext cx="1489436" cy="830997"/>
            </a:xfrm>
            <a:prstGeom prst="rect">
              <a:avLst/>
            </a:prstGeom>
            <a:noFill/>
            <a:ln>
              <a:noFill/>
            </a:ln>
          </p:spPr>
          <p:txBody>
            <a:bodyPr wrap="square" rtlCol="0">
              <a:spAutoFit/>
            </a:bodyPr>
            <a:lstStyle/>
            <a:p>
              <a:r>
                <a:rPr lang="en-US" sz="1200" dirty="0">
                  <a:solidFill>
                    <a:schemeClr val="bg1"/>
                  </a:solidFill>
                </a:rPr>
                <a:t>Training faculty &amp; their proxies.</a:t>
              </a:r>
            </a:p>
            <a:p>
              <a:endParaRPr lang="en-US" sz="1200" dirty="0">
                <a:solidFill>
                  <a:schemeClr val="bg1"/>
                </a:solidFill>
              </a:endParaRPr>
            </a:p>
            <a:p>
              <a:r>
                <a:rPr lang="en-US" sz="1200" dirty="0">
                  <a:solidFill>
                    <a:schemeClr val="bg1"/>
                  </a:solidFill>
                </a:rPr>
                <a:t>Events &amp; Outreach</a:t>
              </a:r>
            </a:p>
          </p:txBody>
        </p:sp>
        <p:sp>
          <p:nvSpPr>
            <p:cNvPr id="55" name="TextBox 54"/>
            <p:cNvSpPr txBox="1"/>
            <p:nvPr/>
          </p:nvSpPr>
          <p:spPr>
            <a:xfrm>
              <a:off x="8703097" y="5085797"/>
              <a:ext cx="1489436" cy="830997"/>
            </a:xfrm>
            <a:prstGeom prst="rect">
              <a:avLst/>
            </a:prstGeom>
            <a:noFill/>
            <a:ln>
              <a:noFill/>
            </a:ln>
          </p:spPr>
          <p:txBody>
            <a:bodyPr wrap="square" rtlCol="0">
              <a:spAutoFit/>
            </a:bodyPr>
            <a:lstStyle/>
            <a:p>
              <a:r>
                <a:rPr lang="en-US" sz="1200" dirty="0">
                  <a:solidFill>
                    <a:schemeClr val="bg1"/>
                  </a:solidFill>
                </a:rPr>
                <a:t>Training research administrators on reporting &amp; Admin Portal.</a:t>
              </a:r>
            </a:p>
          </p:txBody>
        </p:sp>
        <p:grpSp>
          <p:nvGrpSpPr>
            <p:cNvPr id="65" name="Group 64"/>
            <p:cNvGrpSpPr/>
            <p:nvPr/>
          </p:nvGrpSpPr>
          <p:grpSpPr>
            <a:xfrm>
              <a:off x="3989108" y="5998588"/>
              <a:ext cx="8202892" cy="820133"/>
              <a:chOff x="3989108" y="5998588"/>
              <a:chExt cx="8202892" cy="820133"/>
            </a:xfrm>
          </p:grpSpPr>
          <p:sp>
            <p:nvSpPr>
              <p:cNvPr id="58" name="Rectangle 57"/>
              <p:cNvSpPr/>
              <p:nvPr/>
            </p:nvSpPr>
            <p:spPr>
              <a:xfrm>
                <a:off x="4905339" y="5998588"/>
                <a:ext cx="7286661" cy="8201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lowchart: Terminator 58"/>
              <p:cNvSpPr/>
              <p:nvPr/>
            </p:nvSpPr>
            <p:spPr>
              <a:xfrm>
                <a:off x="3989108" y="5998588"/>
                <a:ext cx="1832462" cy="820133"/>
              </a:xfrm>
              <a:prstGeom prst="flowChartTermina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Maintenance</a:t>
                </a:r>
              </a:p>
              <a:p>
                <a:pPr algn="ctr"/>
                <a:endParaRPr lang="en-US" dirty="0"/>
              </a:p>
            </p:txBody>
          </p:sp>
        </p:grpSp>
        <p:sp>
          <p:nvSpPr>
            <p:cNvPr id="60" name="TextBox 59"/>
            <p:cNvSpPr txBox="1"/>
            <p:nvPr/>
          </p:nvSpPr>
          <p:spPr>
            <a:xfrm>
              <a:off x="5723535" y="5988355"/>
              <a:ext cx="1489436" cy="830997"/>
            </a:xfrm>
            <a:prstGeom prst="rect">
              <a:avLst/>
            </a:prstGeom>
            <a:noFill/>
            <a:ln>
              <a:noFill/>
            </a:ln>
          </p:spPr>
          <p:txBody>
            <a:bodyPr wrap="square" rtlCol="0">
              <a:spAutoFit/>
            </a:bodyPr>
            <a:lstStyle/>
            <a:p>
              <a:r>
                <a:rPr lang="en-US" sz="1200" dirty="0">
                  <a:solidFill>
                    <a:schemeClr val="bg1"/>
                  </a:solidFill>
                </a:rPr>
                <a:t>Development of maintenance protocols, PRS updates.</a:t>
              </a:r>
            </a:p>
          </p:txBody>
        </p:sp>
        <p:sp>
          <p:nvSpPr>
            <p:cNvPr id="61" name="TextBox 60"/>
            <p:cNvSpPr txBox="1"/>
            <p:nvPr/>
          </p:nvSpPr>
          <p:spPr>
            <a:xfrm>
              <a:off x="2327850" y="2052018"/>
              <a:ext cx="1489436" cy="4031873"/>
            </a:xfrm>
            <a:prstGeom prst="rect">
              <a:avLst/>
            </a:prstGeom>
            <a:noFill/>
            <a:ln>
              <a:noFill/>
            </a:ln>
          </p:spPr>
          <p:txBody>
            <a:bodyPr wrap="square" rtlCol="0">
              <a:spAutoFit/>
            </a:bodyPr>
            <a:lstStyle/>
            <a:p>
              <a:pPr lvl="0"/>
              <a:r>
                <a:rPr lang="en-US" sz="1600" b="1" dirty="0">
                  <a:solidFill>
                    <a:prstClr val="black"/>
                  </a:solidFill>
                </a:rPr>
                <a:t>Mar. 30, 2017</a:t>
              </a:r>
              <a:endParaRPr lang="en-US" sz="1200" b="1" dirty="0">
                <a:solidFill>
                  <a:prstClr val="black"/>
                </a:solidFill>
              </a:endParaRPr>
            </a:p>
            <a:p>
              <a:r>
                <a:rPr lang="en-US" sz="1100" dirty="0"/>
                <a:t>--</a:t>
              </a:r>
              <a:r>
                <a:rPr lang="en-US" sz="1100" i="1" dirty="0"/>
                <a:t>Penn State campuses can view the beta portal.</a:t>
              </a:r>
            </a:p>
            <a:p>
              <a:r>
                <a:rPr lang="en-US" sz="1100" i="1" dirty="0"/>
                <a:t>--Minimum Viable Launch (MVL) determined.</a:t>
              </a:r>
            </a:p>
            <a:p>
              <a:r>
                <a:rPr lang="en-US" sz="1100" dirty="0"/>
                <a:t>--Campus &amp; Dept. tree built/faculty placed into primary home. 90% done</a:t>
              </a:r>
            </a:p>
            <a:p>
              <a:r>
                <a:rPr lang="en-US" sz="1100" dirty="0"/>
                <a:t>--Sample profiles entered (1-3 each of faculty, microscope example, institutes). </a:t>
              </a:r>
            </a:p>
            <a:p>
              <a:r>
                <a:rPr lang="en-US" sz="1100" dirty="0"/>
                <a:t>--Baseline “Named Titles” entered.</a:t>
              </a:r>
            </a:p>
            <a:p>
              <a:r>
                <a:rPr lang="en-US" sz="1100" dirty="0"/>
                <a:t>--Web dev for MVL support portal begins.</a:t>
              </a:r>
            </a:p>
            <a:p>
              <a:r>
                <a:rPr lang="en-US" sz="1100" dirty="0"/>
                <a:t>--</a:t>
              </a:r>
              <a:r>
                <a:rPr lang="en-US" sz="1100" i="1" dirty="0"/>
                <a:t>Approval by Pure Advisory Committee: </a:t>
              </a:r>
              <a:r>
                <a:rPr lang="en-US" sz="1400" b="1" i="1" dirty="0"/>
                <a:t>April 21, 2017</a:t>
              </a:r>
              <a:endParaRPr lang="en-US" sz="1100" b="1" i="1" dirty="0"/>
            </a:p>
            <a:p>
              <a:endParaRPr lang="en-US" sz="1200" dirty="0"/>
            </a:p>
          </p:txBody>
        </p:sp>
        <p:grpSp>
          <p:nvGrpSpPr>
            <p:cNvPr id="64" name="Group 63"/>
            <p:cNvGrpSpPr/>
            <p:nvPr/>
          </p:nvGrpSpPr>
          <p:grpSpPr>
            <a:xfrm>
              <a:off x="9910717" y="1225485"/>
              <a:ext cx="2281283" cy="823162"/>
              <a:chOff x="9910717" y="1225485"/>
              <a:chExt cx="2281283" cy="823162"/>
            </a:xfrm>
          </p:grpSpPr>
          <p:sp>
            <p:nvSpPr>
              <p:cNvPr id="62" name="Rectangle 61"/>
              <p:cNvSpPr/>
              <p:nvPr/>
            </p:nvSpPr>
            <p:spPr>
              <a:xfrm>
                <a:off x="10563524" y="1228514"/>
                <a:ext cx="1628476" cy="8201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Terminator 22"/>
              <p:cNvSpPr/>
              <p:nvPr/>
            </p:nvSpPr>
            <p:spPr>
              <a:xfrm>
                <a:off x="9910717" y="1225485"/>
                <a:ext cx="1866507" cy="820133"/>
              </a:xfrm>
              <a:prstGeom prst="flowChartTerminator">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Phase II</a:t>
                </a:r>
              </a:p>
              <a:p>
                <a:pPr algn="ctr"/>
                <a:r>
                  <a:rPr lang="en-US" sz="1600" dirty="0"/>
                  <a:t>Improvements</a:t>
                </a:r>
              </a:p>
            </p:txBody>
          </p:sp>
        </p:grpSp>
        <p:sp>
          <p:nvSpPr>
            <p:cNvPr id="71" name="TextBox 70"/>
            <p:cNvSpPr txBox="1"/>
            <p:nvPr/>
          </p:nvSpPr>
          <p:spPr>
            <a:xfrm>
              <a:off x="3660742" y="273827"/>
              <a:ext cx="5580714" cy="547568"/>
            </a:xfrm>
            <a:prstGeom prst="rect">
              <a:avLst/>
            </a:prstGeom>
            <a:noFill/>
          </p:spPr>
          <p:txBody>
            <a:bodyPr wrap="square" rtlCol="0">
              <a:spAutoFit/>
            </a:bodyPr>
            <a:lstStyle/>
            <a:p>
              <a:pPr>
                <a:lnSpc>
                  <a:spcPts val="1700"/>
                </a:lnSpc>
              </a:pPr>
              <a:r>
                <a:rPr lang="en-US" sz="2000" b="1" dirty="0">
                  <a:solidFill>
                    <a:srgbClr val="1E407C"/>
                  </a:solidFill>
                </a:rPr>
                <a:t>Pure Research </a:t>
              </a:r>
              <a:br>
                <a:rPr lang="en-US" sz="2000" b="1" dirty="0">
                  <a:solidFill>
                    <a:srgbClr val="1E407C"/>
                  </a:solidFill>
                </a:rPr>
              </a:br>
              <a:r>
                <a:rPr lang="en-US" sz="2000" b="1" dirty="0">
                  <a:solidFill>
                    <a:srgbClr val="1E407C"/>
                  </a:solidFill>
                </a:rPr>
                <a:t>Portal Implementation</a:t>
              </a:r>
            </a:p>
          </p:txBody>
        </p:sp>
      </p:gr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7" y="63585"/>
            <a:ext cx="2588623" cy="828307"/>
          </a:xfrm>
          <a:prstGeom prst="rect">
            <a:avLst/>
          </a:prstGeom>
        </p:spPr>
      </p:pic>
      <p:sp>
        <p:nvSpPr>
          <p:cNvPr id="5" name="Slide Number Placeholder 4">
            <a:extLst>
              <a:ext uri="{FF2B5EF4-FFF2-40B4-BE49-F238E27FC236}">
                <a16:creationId xmlns:a16="http://schemas.microsoft.com/office/drawing/2014/main" id="{E25CA412-7A8A-4E8E-884F-6EF3C1955479}"/>
              </a:ext>
            </a:extLst>
          </p:cNvPr>
          <p:cNvSpPr>
            <a:spLocks noGrp="1"/>
          </p:cNvSpPr>
          <p:nvPr>
            <p:ph type="sldNum" sz="quarter" idx="12"/>
          </p:nvPr>
        </p:nvSpPr>
        <p:spPr/>
        <p:txBody>
          <a:bodyPr/>
          <a:lstStyle/>
          <a:p>
            <a:fld id="{587120DB-60EC-465F-B70A-FA0A4F6DCC01}" type="slidenum">
              <a:rPr lang="en-US" smtClean="0"/>
              <a:pPr/>
              <a:t>8</a:t>
            </a:fld>
            <a:endParaRPr lang="en-US" dirty="0"/>
          </a:p>
        </p:txBody>
      </p:sp>
      <p:sp>
        <p:nvSpPr>
          <p:cNvPr id="8" name="Date Placeholder 7">
            <a:extLst>
              <a:ext uri="{FF2B5EF4-FFF2-40B4-BE49-F238E27FC236}">
                <a16:creationId xmlns:a16="http://schemas.microsoft.com/office/drawing/2014/main" id="{D3105061-38C1-4331-8467-C00682156641}"/>
              </a:ext>
            </a:extLst>
          </p:cNvPr>
          <p:cNvSpPr>
            <a:spLocks noGrp="1"/>
          </p:cNvSpPr>
          <p:nvPr>
            <p:ph type="dt" sz="half" idx="10"/>
          </p:nvPr>
        </p:nvSpPr>
        <p:spPr/>
        <p:txBody>
          <a:bodyPr/>
          <a:lstStyle/>
          <a:p>
            <a:r>
              <a:rPr lang="en-US"/>
              <a:t>Jan. 19, 2018</a:t>
            </a:r>
            <a:endParaRPr lang="en-US" dirty="0"/>
          </a:p>
        </p:txBody>
      </p:sp>
      <p:sp>
        <p:nvSpPr>
          <p:cNvPr id="9" name="Footer Placeholder 8">
            <a:extLst>
              <a:ext uri="{FF2B5EF4-FFF2-40B4-BE49-F238E27FC236}">
                <a16:creationId xmlns:a16="http://schemas.microsoft.com/office/drawing/2014/main" id="{D00A969E-931A-46A5-A14D-42C145F7C07F}"/>
              </a:ext>
            </a:extLst>
          </p:cNvPr>
          <p:cNvSpPr>
            <a:spLocks noGrp="1"/>
          </p:cNvSpPr>
          <p:nvPr>
            <p:ph type="ftr" sz="quarter" idx="11"/>
          </p:nvPr>
        </p:nvSpPr>
        <p:spPr/>
        <p:txBody>
          <a:bodyPr/>
          <a:lstStyle/>
          <a:p>
            <a:r>
              <a:rPr lang="en-US"/>
              <a:t>research.psu.edu</a:t>
            </a:r>
            <a:endParaRPr lang="en-US" dirty="0"/>
          </a:p>
        </p:txBody>
      </p:sp>
    </p:spTree>
    <p:extLst>
      <p:ext uri="{BB962C8B-B14F-4D97-AF65-F5344CB8AC3E}">
        <p14:creationId xmlns:p14="http://schemas.microsoft.com/office/powerpoint/2010/main" val="221995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4296" y="766763"/>
            <a:ext cx="10181303" cy="1327150"/>
          </a:xfrm>
        </p:spPr>
        <p:txBody>
          <a:bodyPr/>
          <a:lstStyle/>
          <a:p>
            <a:r>
              <a:rPr lang="en-US" dirty="0"/>
              <a:t>250+ Pure Implementations world-wide</a:t>
            </a:r>
          </a:p>
        </p:txBody>
      </p:sp>
      <p:sp>
        <p:nvSpPr>
          <p:cNvPr id="9" name="Text Placeholder 8"/>
          <p:cNvSpPr>
            <a:spLocks noGrp="1"/>
          </p:cNvSpPr>
          <p:nvPr>
            <p:ph type="body" idx="4294967295"/>
          </p:nvPr>
        </p:nvSpPr>
        <p:spPr>
          <a:xfrm>
            <a:off x="0" y="1681163"/>
            <a:ext cx="5378450" cy="823912"/>
          </a:xfrm>
        </p:spPr>
        <p:txBody>
          <a:bodyPr>
            <a:normAutofit/>
          </a:bodyPr>
          <a:lstStyle/>
          <a:p>
            <a:pPr marL="0" indent="0">
              <a:buNone/>
            </a:pPr>
            <a:r>
              <a:rPr lang="en-US" sz="3200" dirty="0"/>
              <a:t> 	58 within the USA</a:t>
            </a:r>
          </a:p>
        </p:txBody>
      </p:sp>
      <p:sp>
        <p:nvSpPr>
          <p:cNvPr id="3" name="Content Placeholder 2"/>
          <p:cNvSpPr>
            <a:spLocks noGrp="1"/>
          </p:cNvSpPr>
          <p:nvPr>
            <p:ph sz="half" idx="4294967295"/>
          </p:nvPr>
        </p:nvSpPr>
        <p:spPr>
          <a:xfrm>
            <a:off x="639096" y="2505075"/>
            <a:ext cx="5688013" cy="3684588"/>
          </a:xfrm>
        </p:spPr>
        <p:txBody>
          <a:bodyPr>
            <a:normAutofit/>
          </a:bodyPr>
          <a:lstStyle/>
          <a:p>
            <a:r>
              <a:rPr lang="en-US" sz="2400" dirty="0"/>
              <a:t>Big Ten</a:t>
            </a:r>
          </a:p>
          <a:p>
            <a:pPr lvl="1"/>
            <a:r>
              <a:rPr lang="en-US" sz="2000" dirty="0"/>
              <a:t>University of Michigan (4880)</a:t>
            </a:r>
          </a:p>
          <a:p>
            <a:pPr lvl="1"/>
            <a:r>
              <a:rPr lang="en-US" sz="2000" dirty="0"/>
              <a:t>University of Minnesota (6761)	</a:t>
            </a:r>
          </a:p>
          <a:p>
            <a:pPr lvl="1"/>
            <a:r>
              <a:rPr lang="en-US" sz="2000" dirty="0"/>
              <a:t>University of Nebraska (1445)</a:t>
            </a:r>
          </a:p>
          <a:p>
            <a:pPr lvl="1"/>
            <a:r>
              <a:rPr lang="en-US" sz="2000" dirty="0"/>
              <a:t>University of Illinois (2081+2727)</a:t>
            </a:r>
          </a:p>
          <a:p>
            <a:pPr lvl="1"/>
            <a:r>
              <a:rPr lang="en-US" sz="2000" dirty="0"/>
              <a:t>University of Maryland</a:t>
            </a:r>
          </a:p>
          <a:p>
            <a:pPr lvl="1"/>
            <a:r>
              <a:rPr lang="en-US" sz="2000" dirty="0"/>
              <a:t>Michigan State University (2963)</a:t>
            </a:r>
          </a:p>
          <a:p>
            <a:pPr lvl="1"/>
            <a:r>
              <a:rPr lang="en-US" sz="2000" dirty="0"/>
              <a:t>Northwestern University (4419)</a:t>
            </a:r>
          </a:p>
          <a:p>
            <a:pPr lvl="1"/>
            <a:r>
              <a:rPr lang="en-US" sz="2000" dirty="0"/>
              <a:t>Indiana University (842)</a:t>
            </a:r>
          </a:p>
        </p:txBody>
      </p:sp>
      <p:sp>
        <p:nvSpPr>
          <p:cNvPr id="11" name="Content Placeholder 10"/>
          <p:cNvSpPr>
            <a:spLocks noGrp="1"/>
          </p:cNvSpPr>
          <p:nvPr>
            <p:ph sz="quarter" idx="4294967295"/>
          </p:nvPr>
        </p:nvSpPr>
        <p:spPr>
          <a:xfrm>
            <a:off x="5332412" y="2512756"/>
            <a:ext cx="5183187" cy="3684588"/>
          </a:xfrm>
        </p:spPr>
        <p:txBody>
          <a:bodyPr>
            <a:normAutofit/>
          </a:bodyPr>
          <a:lstStyle/>
          <a:p>
            <a:r>
              <a:rPr lang="en-US" sz="2400" dirty="0"/>
              <a:t>Others</a:t>
            </a:r>
          </a:p>
          <a:p>
            <a:pPr lvl="1"/>
            <a:r>
              <a:rPr lang="en-US" sz="2000" dirty="0"/>
              <a:t>Arizona University System</a:t>
            </a:r>
          </a:p>
          <a:p>
            <a:pPr lvl="1"/>
            <a:r>
              <a:rPr lang="en-US" sz="2000" dirty="0" err="1"/>
              <a:t>iResearchGeorgia</a:t>
            </a:r>
            <a:endParaRPr lang="en-US" sz="2000" dirty="0"/>
          </a:p>
          <a:p>
            <a:pPr lvl="1"/>
            <a:r>
              <a:rPr lang="en-US" sz="2000" dirty="0"/>
              <a:t>Michigan Corporate Relations Network</a:t>
            </a:r>
          </a:p>
          <a:p>
            <a:pPr lvl="1"/>
            <a:r>
              <a:rPr lang="en-US" sz="2000" dirty="0"/>
              <a:t>The University of Texas System</a:t>
            </a:r>
          </a:p>
          <a:p>
            <a:pPr lvl="1"/>
            <a:r>
              <a:rPr lang="en-US" sz="2000" dirty="0"/>
              <a:t>Johns Hopkins University</a:t>
            </a:r>
          </a:p>
          <a:p>
            <a:pPr lvl="1"/>
            <a:r>
              <a:rPr lang="en-US" sz="2000" dirty="0"/>
              <a:t>New York University</a:t>
            </a:r>
          </a:p>
          <a:p>
            <a:pPr lvl="1"/>
            <a:r>
              <a:rPr lang="en-US" sz="2000" dirty="0"/>
              <a:t>UC Davis</a:t>
            </a:r>
          </a:p>
          <a:p>
            <a:pPr lvl="1"/>
            <a:endParaRPr lang="en-US" dirty="0"/>
          </a:p>
        </p:txBody>
      </p:sp>
      <p:sp>
        <p:nvSpPr>
          <p:cNvPr id="4" name="Footer Placeholder 3">
            <a:extLst>
              <a:ext uri="{FF2B5EF4-FFF2-40B4-BE49-F238E27FC236}">
                <a16:creationId xmlns:a16="http://schemas.microsoft.com/office/drawing/2014/main" id="{B0230C77-1AE1-460C-A576-863A5580FDCA}"/>
              </a:ext>
            </a:extLst>
          </p:cNvPr>
          <p:cNvSpPr>
            <a:spLocks noGrp="1"/>
          </p:cNvSpPr>
          <p:nvPr>
            <p:ph type="ftr" sz="quarter" idx="11"/>
          </p:nvPr>
        </p:nvSpPr>
        <p:spPr/>
        <p:txBody>
          <a:bodyPr/>
          <a:lstStyle/>
          <a:p>
            <a:r>
              <a:rPr lang="en-US"/>
              <a:t>research.psu.edu</a:t>
            </a:r>
            <a:endParaRPr lang="en-US" dirty="0"/>
          </a:p>
        </p:txBody>
      </p:sp>
      <p:sp>
        <p:nvSpPr>
          <p:cNvPr id="5" name="Date Placeholder 4">
            <a:extLst>
              <a:ext uri="{FF2B5EF4-FFF2-40B4-BE49-F238E27FC236}">
                <a16:creationId xmlns:a16="http://schemas.microsoft.com/office/drawing/2014/main" id="{E991308E-B8F9-4990-BF3E-F2E9A951A0A4}"/>
              </a:ext>
            </a:extLst>
          </p:cNvPr>
          <p:cNvSpPr>
            <a:spLocks noGrp="1"/>
          </p:cNvSpPr>
          <p:nvPr>
            <p:ph type="dt" sz="half" idx="10"/>
          </p:nvPr>
        </p:nvSpPr>
        <p:spPr/>
        <p:txBody>
          <a:bodyPr/>
          <a:lstStyle/>
          <a:p>
            <a:r>
              <a:rPr lang="en-US"/>
              <a:t>Jan. 19, 2018</a:t>
            </a:r>
            <a:endParaRPr lang="en-US" dirty="0"/>
          </a:p>
        </p:txBody>
      </p:sp>
      <p:sp>
        <p:nvSpPr>
          <p:cNvPr id="6" name="Slide Number Placeholder 5">
            <a:extLst>
              <a:ext uri="{FF2B5EF4-FFF2-40B4-BE49-F238E27FC236}">
                <a16:creationId xmlns:a16="http://schemas.microsoft.com/office/drawing/2014/main" id="{237EEAA1-B166-4BFE-8E6B-B08B8ED79C29}"/>
              </a:ext>
            </a:extLst>
          </p:cNvPr>
          <p:cNvSpPr>
            <a:spLocks noGrp="1"/>
          </p:cNvSpPr>
          <p:nvPr>
            <p:ph type="sldNum" sz="quarter" idx="12"/>
          </p:nvPr>
        </p:nvSpPr>
        <p:spPr/>
        <p:txBody>
          <a:bodyPr/>
          <a:lstStyle/>
          <a:p>
            <a:fld id="{587120DB-60EC-465F-B70A-FA0A4F6DCC01}" type="slidenum">
              <a:rPr lang="en-US" smtClean="0"/>
              <a:pPr/>
              <a:t>9</a:t>
            </a:fld>
            <a:endParaRPr lang="en-US" dirty="0"/>
          </a:p>
        </p:txBody>
      </p:sp>
    </p:spTree>
    <p:extLst>
      <p:ext uri="{BB962C8B-B14F-4D97-AF65-F5344CB8AC3E}">
        <p14:creationId xmlns:p14="http://schemas.microsoft.com/office/powerpoint/2010/main" val="3428485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Campaign.pptx" id="{CF41F60B-481F-47BB-86C1-04036F1BDCBB}" vid="{8ED18950-7E63-4FC3-9692-70D5E74BEA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11668</TotalTime>
  <Words>2318</Words>
  <Application>Microsoft Office PowerPoint</Application>
  <PresentationFormat>Widescreen</PresentationFormat>
  <Paragraphs>493</Paragraphs>
  <Slides>35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Source Sans Pro</vt:lpstr>
      <vt:lpstr>Office Theme</vt:lpstr>
      <vt:lpstr>PowerPoint Presentation</vt:lpstr>
      <vt:lpstr>Today’s agenda</vt:lpstr>
      <vt:lpstr>What is Pure</vt:lpstr>
      <vt:lpstr>PowerPoint Presentation</vt:lpstr>
      <vt:lpstr>How to view Pure</vt:lpstr>
      <vt:lpstr>Why Pure?</vt:lpstr>
      <vt:lpstr>The information in Pure is</vt:lpstr>
      <vt:lpstr>PowerPoint Presentation</vt:lpstr>
      <vt:lpstr>250+ Pure Implementations world-wide</vt:lpstr>
      <vt:lpstr>FAQ</vt:lpstr>
      <vt:lpstr>Who is in Pure at Penn State? </vt:lpstr>
      <vt:lpstr>Where does the “starter” information come from?  </vt:lpstr>
      <vt:lpstr>Scopus</vt:lpstr>
      <vt:lpstr>Initial Research Output comes from Scopus and Plum Analytics </vt:lpstr>
      <vt:lpstr>Future integration with Activity Insight </vt:lpstr>
      <vt:lpstr>Who manages the information in Pure</vt:lpstr>
      <vt:lpstr>Who manages the information in Pure</vt:lpstr>
      <vt:lpstr>Who manages the information in Pure</vt:lpstr>
      <vt:lpstr>PowerPoint Presentation</vt:lpstr>
      <vt:lpstr>PowerPoint Presentation</vt:lpstr>
      <vt:lpstr>Examples of Google Scholar Citations not found in Scopus or Web of Science:</vt:lpstr>
      <vt:lpstr>Scopus, Google Scholar and Web of Science Comparison</vt:lpstr>
      <vt:lpstr>PowerPoint Presentation</vt:lpstr>
      <vt:lpstr>Coverage request  Minimum Criteria – Scopus Content</vt:lpstr>
      <vt:lpstr>Scopus and Google Scholar Comparison</vt:lpstr>
      <vt:lpstr>Something missing or inaccurate?</vt:lpstr>
      <vt:lpstr>How to make a Title Suggestion for Scopus</vt:lpstr>
      <vt:lpstr>Where to find help &amp; tutorials: </vt:lpstr>
      <vt:lpstr>PowerPoint Presentation</vt:lpstr>
      <vt:lpstr>How do I get myself/a project/center/equipment added to Pure? </vt:lpstr>
      <vt:lpstr>PowerPoint Presentation</vt:lpstr>
      <vt:lpstr>Can I change/add to my profile? </vt:lpstr>
      <vt:lpstr>PowerPoint Presentation</vt:lpstr>
      <vt:lpstr>Questions?</vt:lpstr>
      <vt:lpstr>Tip Jar</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the World: Human Health</dc:title>
  <dc:creator>Neil Sharkey</dc:creator>
  <cp:lastModifiedBy>Aj Snyder</cp:lastModifiedBy>
  <cp:revision>190</cp:revision>
  <cp:lastPrinted>2017-04-17T11:18:18Z</cp:lastPrinted>
  <dcterms:created xsi:type="dcterms:W3CDTF">2017-02-06T17:03:45Z</dcterms:created>
  <dcterms:modified xsi:type="dcterms:W3CDTF">2018-01-19T20:27:49Z</dcterms:modified>
</cp:coreProperties>
</file>